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45"/>
  </p:notesMasterIdLst>
  <p:sldIdLst>
    <p:sldId id="308" r:id="rId2"/>
    <p:sldId id="267" r:id="rId3"/>
    <p:sldId id="269" r:id="rId4"/>
    <p:sldId id="309" r:id="rId5"/>
    <p:sldId id="310" r:id="rId6"/>
    <p:sldId id="311" r:id="rId7"/>
    <p:sldId id="271" r:id="rId8"/>
    <p:sldId id="288" r:id="rId9"/>
    <p:sldId id="270" r:id="rId10"/>
    <p:sldId id="273" r:id="rId11"/>
    <p:sldId id="272" r:id="rId12"/>
    <p:sldId id="302" r:id="rId13"/>
    <p:sldId id="303" r:id="rId14"/>
    <p:sldId id="274" r:id="rId15"/>
    <p:sldId id="275" r:id="rId16"/>
    <p:sldId id="281" r:id="rId17"/>
    <p:sldId id="278" r:id="rId18"/>
    <p:sldId id="282" r:id="rId19"/>
    <p:sldId id="284" r:id="rId20"/>
    <p:sldId id="285" r:id="rId21"/>
    <p:sldId id="286" r:id="rId22"/>
    <p:sldId id="314" r:id="rId23"/>
    <p:sldId id="312" r:id="rId24"/>
    <p:sldId id="313" r:id="rId25"/>
    <p:sldId id="287" r:id="rId26"/>
    <p:sldId id="304" r:id="rId27"/>
    <p:sldId id="305" r:id="rId28"/>
    <p:sldId id="295" r:id="rId29"/>
    <p:sldId id="291" r:id="rId30"/>
    <p:sldId id="292" r:id="rId31"/>
    <p:sldId id="296" r:id="rId32"/>
    <p:sldId id="293" r:id="rId33"/>
    <p:sldId id="294" r:id="rId34"/>
    <p:sldId id="297" r:id="rId35"/>
    <p:sldId id="298" r:id="rId36"/>
    <p:sldId id="299" r:id="rId37"/>
    <p:sldId id="301" r:id="rId38"/>
    <p:sldId id="317" r:id="rId39"/>
    <p:sldId id="316" r:id="rId40"/>
    <p:sldId id="315" r:id="rId41"/>
    <p:sldId id="306" r:id="rId42"/>
    <p:sldId id="307" r:id="rId43"/>
    <p:sldId id="300"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FFCC"/>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DD923FA-3793-4207-8494-345D63286DF7}" type="slidenum">
              <a:rPr lang="en-US"/>
              <a:pPr>
                <a:defRPr/>
              </a:pPr>
              <a:t>‹#›</a:t>
            </a:fld>
            <a:endParaRPr lang="en-US"/>
          </a:p>
        </p:txBody>
      </p:sp>
    </p:spTree>
    <p:extLst>
      <p:ext uri="{BB962C8B-B14F-4D97-AF65-F5344CB8AC3E}">
        <p14:creationId xmlns:p14="http://schemas.microsoft.com/office/powerpoint/2010/main" val="1908629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48D186-FB1A-4C8F-AE5E-A55107215A7A}" type="slidenum">
              <a:rPr lang="en-US" smtClean="0"/>
              <a:pPr eaLnBrk="1" hangingPunct="1"/>
              <a:t>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81573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777054-46BB-4EB0-9B75-FC637B5FB1B9}" type="slidenum">
              <a:rPr lang="en-US" smtClean="0"/>
              <a:pPr eaLnBrk="1" hangingPunct="1"/>
              <a:t>10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92661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7173BB-65FB-4F38-ACC3-579956AB388B}" type="slidenum">
              <a:rPr lang="en-US" smtClean="0"/>
              <a:pPr eaLnBrk="1" hangingPunct="1"/>
              <a:t>11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8613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27FA58-4F18-41DD-9819-53E2322FEBD6}" type="slidenum">
              <a:rPr lang="en-US" smtClean="0"/>
              <a:pPr eaLnBrk="1" hangingPunct="1"/>
              <a:t>12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35267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4ADBB1-7C8F-45BB-B282-610629CBAD18}" type="slidenum">
              <a:rPr lang="en-US" smtClean="0"/>
              <a:pPr eaLnBrk="1" hangingPunct="1"/>
              <a:t>13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83991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C61F41-D951-4689-BFE7-4856807DC13B}" type="slidenum">
              <a:rPr lang="en-US" smtClean="0"/>
              <a:pPr eaLnBrk="1" hangingPunct="1"/>
              <a:t>14</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12404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9AB346-65B8-4BEB-BDFC-F55A97F11A72}" type="slidenum">
              <a:rPr lang="en-US" smtClean="0"/>
              <a:pPr eaLnBrk="1" hangingPunct="1"/>
              <a:t>15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8788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A33897-4047-4EE0-BAA9-C4BC71C15611}" type="slidenum">
              <a:rPr lang="en-US" smtClean="0"/>
              <a:pPr eaLnBrk="1" hangingPunct="1"/>
              <a:t>16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28619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DEF9E8-4224-408A-ABC0-95853990AA60}" type="slidenum">
              <a:rPr lang="en-US" smtClean="0"/>
              <a:pPr eaLnBrk="1" hangingPunct="1"/>
              <a:t>17</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98779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01714C-06CD-4613-904D-8035ED6FDB4B}" type="slidenum">
              <a:rPr lang="en-US" smtClean="0"/>
              <a:pPr eaLnBrk="1" hangingPunct="1"/>
              <a:t>18</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07281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D7EFE0-2E22-4B9D-B051-ADC1C91A41DB}" type="slidenum">
              <a:rPr lang="en-US" smtClean="0"/>
              <a:pPr eaLnBrk="1" hangingPunct="1"/>
              <a:t>19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2229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C2FB18-808D-4F5D-BE38-EFEAB2375E5B}" type="slidenum">
              <a:rPr lang="en-US" smtClean="0"/>
              <a:pPr eaLnBrk="1" hangingPunct="1"/>
              <a:t>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70526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BBDCCF-EAF3-4533-84ED-299BDAC10D95}" type="slidenum">
              <a:rPr lang="en-US" smtClean="0"/>
              <a:pPr eaLnBrk="1" hangingPunct="1"/>
              <a:t>20</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27321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F10F25-81DE-44DF-939E-E10B8F219E31}" type="slidenum">
              <a:rPr lang="en-US" smtClean="0"/>
              <a:pPr eaLnBrk="1" hangingPunct="1"/>
              <a:t>21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33291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8F80F3-9DC4-47FB-9E83-96FDA7AA3C54}" type="slidenum">
              <a:rPr lang="en-US" smtClean="0"/>
              <a:pPr eaLnBrk="1" hangingPunct="1"/>
              <a:t>22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9315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B25228-39F5-494D-8B08-6729620F88EC}" type="slidenum">
              <a:rPr lang="en-US" smtClean="0"/>
              <a:pPr eaLnBrk="1" hangingPunct="1"/>
              <a:t>23</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37901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2ED1FC-16A7-44FE-A0E5-DC76E57E345D}" type="slidenum">
              <a:rPr lang="en-US" smtClean="0"/>
              <a:pPr eaLnBrk="1" hangingPunct="1"/>
              <a:t>24</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28382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568778-F7A1-449C-BA4D-64693F6B0466}" type="slidenum">
              <a:rPr lang="en-US" smtClean="0"/>
              <a:pPr eaLnBrk="1" hangingPunct="1"/>
              <a:t>25</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84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95FB52-212B-47A8-A5BD-F9C3A402971F}" type="slidenum">
              <a:rPr lang="en-US" smtClean="0"/>
              <a:pPr eaLnBrk="1" hangingPunct="1"/>
              <a:t>26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7955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B4044E-56A8-425F-A726-C4E8725F8931}" type="slidenum">
              <a:rPr lang="en-US" smtClean="0"/>
              <a:pPr eaLnBrk="1" hangingPunct="1"/>
              <a:t>27</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47223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3C86A1-F77B-49DC-A872-E16220058729}" type="slidenum">
              <a:rPr lang="en-US" smtClean="0"/>
              <a:pPr eaLnBrk="1" hangingPunct="1"/>
              <a:t>28</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97611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CE805B-A404-4BC1-8E24-C7037BD94FF8}" type="slidenum">
              <a:rPr lang="en-US" smtClean="0"/>
              <a:pPr eaLnBrk="1" hangingPunct="1"/>
              <a:t>29</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434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55B625-6E6F-479B-BD46-B62A4995DCE1}" type="slidenum">
              <a:rPr lang="en-US" smtClean="0"/>
              <a:pPr eaLnBrk="1" hangingPunct="1"/>
              <a:t>3</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26424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E150AB-6BED-4CED-8A9C-0394064DC08F}" type="slidenum">
              <a:rPr lang="en-US" smtClean="0"/>
              <a:pPr eaLnBrk="1" hangingPunct="1"/>
              <a:t>30</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69663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8C3EB2-56D6-40B9-8F13-449B9C10E873}" type="slidenum">
              <a:rPr lang="en-US" smtClean="0"/>
              <a:pPr eaLnBrk="1" hangingPunct="1"/>
              <a:t>31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03143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0B6DC2-2707-4FEA-AAEE-441EA1CEBF67}" type="slidenum">
              <a:rPr lang="en-US" smtClean="0"/>
              <a:pPr eaLnBrk="1" hangingPunct="1"/>
              <a:t>32</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36478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CCFEF5-6E71-45CC-9B22-0C531C7CCACF}" type="slidenum">
              <a:rPr lang="en-US" smtClean="0"/>
              <a:pPr eaLnBrk="1" hangingPunct="1"/>
              <a:t>33</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3058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D3520B-FDD0-422B-B2EA-5105167C2C08}" type="slidenum">
              <a:rPr lang="en-US" smtClean="0"/>
              <a:pPr eaLnBrk="1" hangingPunct="1"/>
              <a:t>34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1231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3F4559-D16B-4B00-9AF6-FDE823D16F76}" type="slidenum">
              <a:rPr lang="en-US" smtClean="0"/>
              <a:pPr eaLnBrk="1" hangingPunct="1"/>
              <a:t>35</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70636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213922-D805-41B4-9419-A0A7893746EE}" type="slidenum">
              <a:rPr lang="en-US" smtClean="0"/>
              <a:pPr eaLnBrk="1" hangingPunct="1"/>
              <a:t>36</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98408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E4E83F-6F63-4202-A492-E7DDCA451F6C}" type="slidenum">
              <a:rPr lang="en-US" smtClean="0"/>
              <a:pPr eaLnBrk="1" hangingPunct="1"/>
              <a:t>37</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90555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594F6B-CFE5-4268-8D71-ED75FED6734C}" type="slidenum">
              <a:rPr lang="en-US" smtClean="0"/>
              <a:pPr eaLnBrk="1" hangingPunct="1"/>
              <a:t>38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70964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C2C34D-5AFF-4E8B-BBBE-A3F2357D8EEE}" type="slidenum">
              <a:rPr lang="en-US" smtClean="0"/>
              <a:pPr eaLnBrk="1" hangingPunct="1"/>
              <a:t>39</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1247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44586E-AD7A-4840-96B4-19B8946D7850}" type="slidenum">
              <a:rPr lang="en-US" smtClean="0"/>
              <a:pPr eaLnBrk="1" hangingPunct="1"/>
              <a:t>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973702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CFC38F-DD81-4109-A399-6802796AC0EC}" type="slidenum">
              <a:rPr lang="en-US" smtClean="0"/>
              <a:pPr eaLnBrk="1" hangingPunct="1"/>
              <a:t>40</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94285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E8E235-0121-4191-8F70-4AA2E5DC675B}" type="slidenum">
              <a:rPr lang="en-US" smtClean="0"/>
              <a:pPr eaLnBrk="1" hangingPunct="1"/>
              <a:t>41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04891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1264C1-D50F-4739-972F-C093B198780E}" type="slidenum">
              <a:rPr lang="en-US" smtClean="0"/>
              <a:pPr eaLnBrk="1" hangingPunct="1"/>
              <a:t>42</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006379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4E1F83-B59A-421F-8B99-B15B3A9C2500}" type="slidenum">
              <a:rPr lang="en-US" smtClean="0"/>
              <a:pPr eaLnBrk="1" hangingPunct="1"/>
              <a:t>43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3940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16CE7F-321B-4ABD-9A63-80A89BB302C6}" type="slidenum">
              <a:rPr lang="en-US" smtClean="0"/>
              <a:pPr eaLnBrk="1" hangingPunct="1"/>
              <a:t>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5963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E88A1A-53AA-4C9B-A849-B02FF5D714D6}" type="slidenum">
              <a:rPr lang="en-US" smtClean="0"/>
              <a:pPr eaLnBrk="1" hangingPunct="1"/>
              <a:t>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6157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477206-4DCF-43AB-9562-B5D7E4A5C941}" type="slidenum">
              <a:rPr lang="en-US" smtClean="0"/>
              <a:pPr eaLnBrk="1" hangingPunct="1"/>
              <a:t>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2823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6AA8D6-6FEE-404D-8CDE-1612CDBD6F35}" type="slidenum">
              <a:rPr lang="en-US" smtClean="0"/>
              <a:pPr eaLnBrk="1" hangingPunct="1"/>
              <a:t>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03560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BE72C5-37B5-441A-B1C6-493306773D48}" type="slidenum">
              <a:rPr lang="en-US" smtClean="0"/>
              <a:pPr eaLnBrk="1" hangingPunct="1"/>
              <a:t>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79190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685800"/>
            <a:ext cx="8686800" cy="1475293"/>
          </a:xfrm>
          <a:prstGeom prst="rect">
            <a:avLst/>
          </a:prstGeo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228601" y="2362200"/>
            <a:ext cx="5943600" cy="1219200"/>
          </a:xfrm>
          <a:prstGeom prst="rect">
            <a:avLst/>
          </a:prstGeom>
        </p:spPr>
        <p:txBody>
          <a:bodyPr/>
          <a:lstStyle>
            <a:lvl1pPr marL="0" indent="0" algn="l">
              <a:buFontTx/>
              <a:buNone/>
              <a:defRPr/>
            </a:lvl1pPr>
          </a:lstStyle>
          <a:p>
            <a:pPr lvl="0"/>
            <a:r>
              <a:rPr lang="en-US" noProof="0"/>
              <a:t>Click to edit Master subtitle style</a:t>
            </a:r>
          </a:p>
        </p:txBody>
      </p:sp>
      <p:sp>
        <p:nvSpPr>
          <p:cNvPr id="8"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1834545D-6507-479B-AEAE-56C10A67F6EC}"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783D2D4-5C3D-42DE-8740-63524F01E934}"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600" y="1292308"/>
            <a:ext cx="8686800" cy="427029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B60CA075-E4AF-4F2B-A9B5-C0480C8C86BD}"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2DE82C85-4B10-4ED6-8EB2-8E3EA8141E7F}"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2071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337" y="127553"/>
            <a:ext cx="1942063" cy="541353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27553"/>
            <a:ext cx="6629400" cy="541353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90FBCB89-5EAC-4FE0-9C5C-43E4C090E107}"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F4904437-8453-4F29-BE7B-AF169D95C089}" type="slidenum">
              <a:rPr lang="en-US" smtClean="0"/>
              <a:pPr>
                <a:defRPr/>
              </a:pPr>
              <a:t>‹#›</a:t>
            </a:fld>
            <a:endParaRPr lang="en-US" dirty="0"/>
          </a:p>
        </p:txBody>
      </p:sp>
    </p:spTree>
    <p:extLst>
      <p:ext uri="{BB962C8B-B14F-4D97-AF65-F5344CB8AC3E}">
        <p14:creationId xmlns:p14="http://schemas.microsoft.com/office/powerpoint/2010/main" val="286237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3854"/>
            <a:ext cx="8686799" cy="44211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86C2EAC3-3BD6-4091-A43B-8F6D2CBDC34E}"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0827AC39-EEA6-45D1-A39C-3FB85139679A}"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0043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319812"/>
            <a:ext cx="8686800" cy="1362706"/>
          </a:xfrm>
          <a:prstGeom prst="rect">
            <a:avLst/>
          </a:prstGeo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228600" y="2819400"/>
            <a:ext cx="8686800" cy="1500412"/>
          </a:xfrm>
          <a:prstGeom prst="rect">
            <a:avLst/>
          </a:prstGeo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DDB6EB7-F9F2-41BD-9602-833BA2B874B0}"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8B72B140-3014-4AC8-A86E-8AC2A8185E3E}" type="slidenum">
              <a:rPr lang="en-US" smtClean="0"/>
              <a:pPr>
                <a:defRPr/>
              </a:pPr>
              <a:t>‹#›</a:t>
            </a:fld>
            <a:endParaRPr lang="en-US" dirty="0"/>
          </a:p>
        </p:txBody>
      </p:sp>
    </p:spTree>
    <p:extLst>
      <p:ext uri="{BB962C8B-B14F-4D97-AF65-F5344CB8AC3E}">
        <p14:creationId xmlns:p14="http://schemas.microsoft.com/office/powerpoint/2010/main" val="158348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295400"/>
            <a:ext cx="4274756"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644" y="1295400"/>
            <a:ext cx="4274755"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195F4905-6591-4B5D-91C9-EB2245D6F96F}"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EBC9D778-FAC6-4811-B7FF-607986B3DBAF}" type="slidenum">
              <a:rPr lang="en-US" smtClean="0"/>
              <a:pPr>
                <a:defRPr/>
              </a:pPr>
              <a:t>‹#›</a:t>
            </a:fld>
            <a:endParaRPr lang="en-US" dirty="0"/>
          </a:p>
        </p:txBody>
      </p:sp>
      <p:sp>
        <p:nvSpPr>
          <p:cNvPr id="11"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822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283748"/>
            <a:ext cx="4269036"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228601" y="1923503"/>
            <a:ext cx="4269036"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934" y="1283748"/>
            <a:ext cx="4270465"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934" y="1923503"/>
            <a:ext cx="4270465"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84690197-0353-40EF-9435-860FF54324A1}" type="datetime1">
              <a:rPr lang="en-US" smtClean="0"/>
              <a:pPr/>
              <a:t>9/13/2017</a:t>
            </a:fld>
            <a:endParaRPr lang="en-US"/>
          </a:p>
        </p:txBody>
      </p:sp>
      <p:sp>
        <p:nvSpPr>
          <p:cNvPr id="11" name="Footer Placeholder 2"/>
          <p:cNvSpPr>
            <a:spLocks noGrp="1"/>
          </p:cNvSpPr>
          <p:nvPr>
            <p:ph type="ftr" sz="quarter" idx="11"/>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2" name="Slide Number Placeholder 3"/>
          <p:cNvSpPr>
            <a:spLocks noGrp="1"/>
          </p:cNvSpPr>
          <p:nvPr>
            <p:ph type="sldNum" sz="quarter" idx="12"/>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E1362F5B-5B57-42A8-A3D2-F9CD22023F56}" type="slidenum">
              <a:rPr lang="en-US" smtClean="0"/>
              <a:pPr>
                <a:defRPr/>
              </a:pPr>
              <a:t>‹#›</a:t>
            </a:fld>
            <a:endParaRPr lang="en-US" dirty="0"/>
          </a:p>
        </p:txBody>
      </p:sp>
      <p:sp>
        <p:nvSpPr>
          <p:cNvPr id="13"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3894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F0C5D44B-AB4D-4F25-A73A-D7875E4A6BC5}" type="datetime1">
              <a:rPr lang="en-US" smtClean="0"/>
              <a:pPr/>
              <a:t>9/13/2017</a:t>
            </a:fld>
            <a:endParaRPr lang="en-US"/>
          </a:p>
        </p:txBody>
      </p:sp>
      <p:sp>
        <p:nvSpPr>
          <p:cNvPr id="7"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8"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293321F-1D9B-4913-810F-638B027F42B9}" type="slidenum">
              <a:rPr lang="en-US" smtClean="0"/>
              <a:pPr>
                <a:defRPr/>
              </a:pPr>
              <a:t>‹#›</a:t>
            </a:fld>
            <a:endParaRPr lang="en-US" dirty="0"/>
          </a:p>
        </p:txBody>
      </p:sp>
      <p:sp>
        <p:nvSpPr>
          <p:cNvPr id="9"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7633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221BBBDC-02C6-43E5-99B8-0F683F2E6B7E}" type="datetime1">
              <a:rPr lang="en-US" smtClean="0"/>
              <a:pPr/>
              <a:t>9/13/2017</a:t>
            </a:fld>
            <a:endParaRPr lang="en-US"/>
          </a:p>
        </p:txBody>
      </p:sp>
      <p:sp>
        <p:nvSpPr>
          <p:cNvPr id="6"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7"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0AAC27C-29E1-4AB2-A97F-289EEE0408AD}" type="slidenum">
              <a:rPr lang="en-US" smtClean="0"/>
              <a:pPr>
                <a:defRPr/>
              </a:pPr>
              <a:t>‹#›</a:t>
            </a:fld>
            <a:endParaRPr lang="en-US" dirty="0"/>
          </a:p>
        </p:txBody>
      </p:sp>
    </p:spTree>
    <p:extLst>
      <p:ext uri="{BB962C8B-B14F-4D97-AF65-F5344CB8AC3E}">
        <p14:creationId xmlns:p14="http://schemas.microsoft.com/office/powerpoint/2010/main" val="30901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2542"/>
            <a:ext cx="3236511" cy="1161887"/>
          </a:xfrm>
          <a:prstGeom prst="rect">
            <a:avLst/>
          </a:prstGeom>
        </p:spPr>
        <p:txBody>
          <a:bodyPr anchor="b"/>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226" y="272541"/>
            <a:ext cx="5340173" cy="5366259"/>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4428"/>
            <a:ext cx="3236511" cy="4813972"/>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2D9197A0-6D4F-4D58-AAAB-1716702BA5C5}"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DB164AF4-ED84-4E77-8870-CEE8562707D8}" type="slidenum">
              <a:rPr lang="en-US" smtClean="0"/>
              <a:pPr>
                <a:defRPr/>
              </a:pPr>
              <a:t>‹#›</a:t>
            </a:fld>
            <a:endParaRPr lang="en-US" dirty="0"/>
          </a:p>
        </p:txBody>
      </p:sp>
    </p:spTree>
    <p:extLst>
      <p:ext uri="{BB962C8B-B14F-4D97-AF65-F5344CB8AC3E}">
        <p14:creationId xmlns:p14="http://schemas.microsoft.com/office/powerpoint/2010/main" val="224112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340928"/>
            <a:ext cx="5487258" cy="566599"/>
          </a:xfrm>
          <a:prstGeom prst="rect">
            <a:avLst/>
          </a:prstGeo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904" y="152400"/>
            <a:ext cx="5487258" cy="4115373"/>
          </a:xfrm>
          <a:prstGeom prst="rect">
            <a:avLst/>
          </a:prstGeo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a:t>Click icon to add picture</a:t>
            </a:r>
          </a:p>
        </p:txBody>
      </p:sp>
      <p:sp>
        <p:nvSpPr>
          <p:cNvPr id="4" name="Text Placeholder 3"/>
          <p:cNvSpPr>
            <a:spLocks noGrp="1"/>
          </p:cNvSpPr>
          <p:nvPr>
            <p:ph type="body" sz="half" idx="2"/>
          </p:nvPr>
        </p:nvSpPr>
        <p:spPr>
          <a:xfrm>
            <a:off x="1791904" y="4907527"/>
            <a:ext cx="5487258" cy="804714"/>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6E22D19-C815-4B7C-A587-33970F087BE9}"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CDF2B57-F9F5-441A-91EE-626C7A7DAA55}" type="slidenum">
              <a:rPr lang="en-US" smtClean="0"/>
              <a:pPr>
                <a:defRPr/>
              </a:pPr>
              <a:t>‹#›</a:t>
            </a:fld>
            <a:endParaRPr lang="en-US" dirty="0"/>
          </a:p>
        </p:txBody>
      </p:sp>
    </p:spTree>
    <p:extLst>
      <p:ext uri="{BB962C8B-B14F-4D97-AF65-F5344CB8AC3E}">
        <p14:creationId xmlns:p14="http://schemas.microsoft.com/office/powerpoint/2010/main" val="37262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E9181CEF-6D3A-4BA8-A636-7AEB770615E7}" type="datetime1">
              <a:rPr lang="en-US" smtClean="0"/>
              <a:pPr/>
              <a:t>9/13/2017</a:t>
            </a:fld>
            <a:endParaRPr lang="en-US"/>
          </a:p>
        </p:txBody>
      </p:sp>
      <p:sp>
        <p:nvSpPr>
          <p:cNvPr id="3"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4"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9863071-6D4B-447D-936D-7A86E4B7A66B}" type="slidenum">
              <a:rPr lang="en-US" smtClean="0"/>
              <a:pPr>
                <a:defRPr/>
              </a:pPr>
              <a:t>‹#›</a:t>
            </a:fld>
            <a:endParaRPr lang="en-US" dirty="0"/>
          </a:p>
        </p:txBody>
      </p:sp>
      <p:sp>
        <p:nvSpPr>
          <p:cNvPr id="6" name="Text Placeholder 5"/>
          <p:cNvSpPr>
            <a:spLocks noGrp="1"/>
          </p:cNvSpPr>
          <p:nvPr>
            <p:ph type="body" idx="1"/>
          </p:nvPr>
        </p:nvSpPr>
        <p:spPr>
          <a:xfrm>
            <a:off x="228600" y="1295400"/>
            <a:ext cx="8686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dt="0"/>
  <p:txStyles>
    <p:title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chemeClr val="tx1"/>
          </a:solidFill>
          <a:latin typeface="+mn-lt"/>
        </a:defRPr>
      </a:lvl2pPr>
      <a:lvl3pPr marL="1142676" indent="-227677" algn="l" defTabSz="915001" rtl="0" eaLnBrk="1" fontAlgn="base" hangingPunct="1">
        <a:spcBef>
          <a:spcPct val="20000"/>
        </a:spcBef>
        <a:spcAft>
          <a:spcPct val="0"/>
        </a:spcAft>
        <a:buChar char="•"/>
        <a:defRPr sz="1900">
          <a:solidFill>
            <a:schemeClr val="tx1"/>
          </a:solidFill>
          <a:latin typeface="+mn-lt"/>
        </a:defRPr>
      </a:lvl3pPr>
      <a:lvl4pPr marL="1599461" indent="-227677" algn="l" defTabSz="915001" rtl="0" eaLnBrk="1" fontAlgn="base" hangingPunct="1">
        <a:spcBef>
          <a:spcPct val="20000"/>
        </a:spcBef>
        <a:spcAft>
          <a:spcPct val="0"/>
        </a:spcAft>
        <a:buChar char="–"/>
        <a:defRPr>
          <a:solidFill>
            <a:schemeClr val="tx1"/>
          </a:solidFill>
          <a:latin typeface="+mn-lt"/>
        </a:defRPr>
      </a:lvl4pPr>
      <a:lvl5pPr marL="2057677" indent="-229108" algn="l" defTabSz="915001" rtl="0" eaLnBrk="1" fontAlgn="base" hangingPunct="1">
        <a:spcBef>
          <a:spcPct val="20000"/>
        </a:spcBef>
        <a:spcAft>
          <a:spcPct val="0"/>
        </a:spcAft>
        <a:buChar char="»"/>
        <a:defRPr>
          <a:solidFill>
            <a:schemeClr val="tx1"/>
          </a:solidFill>
          <a:latin typeface="+mn-lt"/>
        </a:defRPr>
      </a:lvl5pPr>
      <a:lvl6pPr marL="2470071" indent="-229108" algn="l" defTabSz="915001" rtl="0" eaLnBrk="1" fontAlgn="base" hangingPunct="1">
        <a:spcBef>
          <a:spcPct val="20000"/>
        </a:spcBef>
        <a:spcAft>
          <a:spcPct val="0"/>
        </a:spcAft>
        <a:buChar char="»"/>
        <a:defRPr>
          <a:solidFill>
            <a:schemeClr val="tx1"/>
          </a:solidFill>
          <a:latin typeface="+mn-lt"/>
        </a:defRPr>
      </a:lvl6pPr>
      <a:lvl7pPr marL="2882465" indent="-229108" algn="l" defTabSz="915001" rtl="0" eaLnBrk="1" fontAlgn="base" hangingPunct="1">
        <a:spcBef>
          <a:spcPct val="20000"/>
        </a:spcBef>
        <a:spcAft>
          <a:spcPct val="0"/>
        </a:spcAft>
        <a:buChar char="»"/>
        <a:defRPr>
          <a:solidFill>
            <a:schemeClr val="tx1"/>
          </a:solidFill>
          <a:latin typeface="+mn-lt"/>
        </a:defRPr>
      </a:lvl7pPr>
      <a:lvl8pPr marL="3294860" indent="-229108" algn="l" defTabSz="915001" rtl="0" eaLnBrk="1" fontAlgn="base" hangingPunct="1">
        <a:spcBef>
          <a:spcPct val="20000"/>
        </a:spcBef>
        <a:spcAft>
          <a:spcPct val="0"/>
        </a:spcAft>
        <a:buChar char="»"/>
        <a:defRPr>
          <a:solidFill>
            <a:schemeClr val="tx1"/>
          </a:solidFill>
          <a:latin typeface="+mn-lt"/>
        </a:defRPr>
      </a:lvl8pPr>
      <a:lvl9pPr marL="3707254" indent="-229108" algn="l" defTabSz="9150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jpeg"/><Relationship Id="rId7" Type="http://schemas.openxmlformats.org/officeDocument/2006/relationships/slide" Target="slide20.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22.xm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wlearning.com/economics/graphingworkshop/archive_tutorials/generic2003/022_contractionarygap.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hyperlink" Target="http://www.swlearning.com/economics/graphingworkshop/archive_tutorials/generic2003/023_expansionarygap_btm.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2.wmf"/></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hyperlink" Target="http://www.swlearning.com/economics/graphingworkshop/archive_tutorials/generic2003/019_loanablefund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pic>
        <p:nvPicPr>
          <p:cNvPr id="5" name="Picture 4" descr="C:\Users\jthomas\Documents\Arnold 11e\Supplements\TB\Macro_sm.jpg"/>
          <p:cNvPicPr>
            <a:picLocks noChangeAspect="1" noChangeArrowheads="1"/>
          </p:cNvPicPr>
          <p:nvPr/>
        </p:nvPicPr>
        <p:blipFill>
          <a:blip r:embed="rId4" cstate="print"/>
          <a:srcRect/>
          <a:stretch>
            <a:fillRect/>
          </a:stretch>
        </p:blipFill>
        <p:spPr bwMode="auto">
          <a:xfrm>
            <a:off x="609600" y="4648200"/>
            <a:ext cx="1428750" cy="1790700"/>
          </a:xfrm>
          <a:prstGeom prst="rect">
            <a:avLst/>
          </a:prstGeom>
          <a:noFill/>
        </p:spPr>
      </p:pic>
      <p:sp>
        <p:nvSpPr>
          <p:cNvPr id="8" name="TextBox 7"/>
          <p:cNvSpPr txBox="1"/>
          <p:nvPr/>
        </p:nvSpPr>
        <p:spPr>
          <a:xfrm>
            <a:off x="1600200" y="1676400"/>
            <a:ext cx="6172200" cy="1569660"/>
          </a:xfrm>
          <a:prstGeom prst="rect">
            <a:avLst/>
          </a:prstGeom>
          <a:noFill/>
        </p:spPr>
        <p:txBody>
          <a:bodyPr wrap="square" rtlCol="0">
            <a:spAutoFit/>
          </a:bodyPr>
          <a:lstStyle/>
          <a:p>
            <a:r>
              <a:rPr lang="en-US" sz="3200" dirty="0">
                <a:solidFill>
                  <a:schemeClr val="accent2">
                    <a:lumMod val="75000"/>
                  </a:schemeClr>
                </a:solidFill>
                <a:latin typeface="Palatino Linotype" pitchFamily="18" charset="0"/>
              </a:rPr>
              <a:t>Chapter 9: Classical Macroeconomics and the Self-Regulating Economy</a:t>
            </a:r>
          </a:p>
        </p:txBody>
      </p:sp>
    </p:spTree>
    <p:custDataLst>
      <p:tags r:id="rId1"/>
    </p:custDataLst>
  </p:cSld>
  <p:clrMapOvr>
    <a:masterClrMapping/>
  </p:clrMapOvr>
  <p:transition spd="med" advTm="3391">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p:cNvPicPr>
            <a:picLocks noGrp="1" noChangeAspect="1" noChangeArrowheads="1"/>
          </p:cNvPicPr>
          <p:nvPr>
            <p:ph idx="1"/>
          </p:nvPr>
        </p:nvPicPr>
        <p:blipFill>
          <a:blip r:embed="rId3" cstate="print"/>
          <a:stretch>
            <a:fillRect/>
          </a:stretch>
        </p:blipFill>
        <p:spPr>
          <a:xfrm>
            <a:off x="152400" y="1600200"/>
            <a:ext cx="8645525" cy="3657600"/>
          </a:xfrm>
          <a:noFill/>
          <a:ln w="3175">
            <a:solidFill>
              <a:schemeClr val="accent3"/>
            </a:solidFill>
          </a:ln>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a:ln/>
        </p:spPr>
        <p:txBody>
          <a:bodyPr/>
          <a:lstStyle/>
          <a:p>
            <a:pPr eaLnBrk="1" hangingPunct="1"/>
            <a:r>
              <a:rPr lang="en-US"/>
              <a:t>Say’s Law in a Money Economy</a:t>
            </a:r>
          </a:p>
        </p:txBody>
      </p:sp>
      <p:sp>
        <p:nvSpPr>
          <p:cNvPr id="6" name="Rounded Rectangle 5">
            <a:hlinkClick r:id="rId4"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marL="514350" indent="-514350" eaLnBrk="1" hangingPunct="1">
              <a:buFont typeface="Wingdings" pitchFamily="2" charset="2"/>
              <a:buAutoNum type="arabicPeriod"/>
            </a:pPr>
            <a:r>
              <a:rPr lang="en-US" sz="2800" b="1" dirty="0"/>
              <a:t>Explain Say’s law in terms of a barter economy</a:t>
            </a:r>
            <a:r>
              <a:rPr lang="en-US" sz="2800" dirty="0"/>
              <a:t>.</a:t>
            </a:r>
          </a:p>
          <a:p>
            <a:pPr marL="514350" indent="-514350">
              <a:buFont typeface="Wingdings" pitchFamily="2" charset="2"/>
              <a:buNone/>
            </a:pPr>
            <a:r>
              <a:rPr lang="en-US" sz="2000" dirty="0"/>
              <a:t>	Say’s law states that supply creates its own demand. In a barter economy, Jones supplies good X only so that she can use it to demand some other good (e.g., good Y)</a:t>
            </a:r>
            <a:r>
              <a:rPr lang="en-US" sz="2000" i="1" dirty="0"/>
              <a:t>. The act of </a:t>
            </a:r>
            <a:r>
              <a:rPr lang="en-US" sz="2000" dirty="0"/>
              <a:t>supplying is motivated by the desire to demand. Supply and demand are opposite sides of the same coin.</a:t>
            </a:r>
          </a:p>
          <a:p>
            <a:pPr marL="514350" indent="-514350" eaLnBrk="1" hangingPunct="1">
              <a:buFont typeface="Wingdings" pitchFamily="2" charset="2"/>
              <a:buNone/>
            </a:pPr>
            <a:endParaRPr lang="en-US" sz="2400" dirty="0"/>
          </a:p>
          <a:p>
            <a:pPr marL="514350" indent="-514350" eaLnBrk="1" hangingPunct="1">
              <a:buFont typeface="Wingdings" pitchFamily="2" charset="2"/>
              <a:buNone/>
            </a:pPr>
            <a:endParaRPr lang="en-US" dirty="0"/>
          </a:p>
        </p:txBody>
      </p:sp>
      <p:sp>
        <p:nvSpPr>
          <p:cNvPr id="12290"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20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20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57200" y="1600200"/>
            <a:ext cx="8229600" cy="3733800"/>
          </a:xfrm>
          <a:noFill/>
          <a:extLst>
            <a:ext uri="{909E8E84-426E-40DD-AFC4-6F175D3DCCD1}">
              <a14:hiddenFill xmlns:a14="http://schemas.microsoft.com/office/drawing/2010/main">
                <a:solidFill>
                  <a:srgbClr val="FFFFFF"/>
                </a:solidFill>
              </a14:hiddenFill>
            </a:ext>
          </a:extLst>
        </p:spPr>
        <p:txBody>
          <a:bodyPr>
            <a:normAutofit/>
          </a:bodyPr>
          <a:lstStyle/>
          <a:p>
            <a:pPr eaLnBrk="1" hangingPunct="1">
              <a:lnSpc>
                <a:spcPct val="80000"/>
              </a:lnSpc>
              <a:buFont typeface="Wingdings" pitchFamily="2" charset="2"/>
              <a:buNone/>
            </a:pPr>
            <a:r>
              <a:rPr lang="en-US" sz="2700" dirty="0"/>
              <a:t>2. </a:t>
            </a:r>
            <a:r>
              <a:rPr lang="en-US" sz="2800" b="1" dirty="0"/>
              <a:t>According to classical economists, if saving rises and consumption spending falls, will total spending in the economy decrease? Explain your answer.</a:t>
            </a:r>
          </a:p>
          <a:p>
            <a:pPr>
              <a:lnSpc>
                <a:spcPct val="80000"/>
              </a:lnSpc>
              <a:buFont typeface="Wingdings" pitchFamily="2" charset="2"/>
              <a:buNone/>
            </a:pPr>
            <a:r>
              <a:rPr lang="en-US" sz="2000" dirty="0"/>
              <a:t>    No, total spending will not decrease. For classical economists, an increase in saving (reflected in a decrease in consumption) will lower the interest rate and stimulate investment spending. So one spending component (consumption) goes down, and another spending component (investment) goes up. Moreover, according to classical economists, the decrease in one spending component will be completely offset by an increase in another spending component so that overall spending does not change.</a:t>
            </a:r>
          </a:p>
          <a:p>
            <a:pPr>
              <a:lnSpc>
                <a:spcPct val="80000"/>
              </a:lnSpc>
              <a:buFont typeface="Wingdings" pitchFamily="2" charset="2"/>
              <a:buNone/>
            </a:pPr>
            <a:endParaRPr lang="en-US" sz="2400" dirty="0"/>
          </a:p>
          <a:p>
            <a:pPr eaLnBrk="1" hangingPunct="1">
              <a:lnSpc>
                <a:spcPct val="80000"/>
              </a:lnSpc>
              <a:buFont typeface="Wingdings" pitchFamily="2" charset="2"/>
              <a:buNone/>
            </a:pPr>
            <a:endParaRPr lang="en-US" sz="2700" dirty="0"/>
          </a:p>
          <a:p>
            <a:pPr eaLnBrk="1" hangingPunct="1">
              <a:lnSpc>
                <a:spcPct val="80000"/>
              </a:lnSpc>
              <a:buFont typeface="Wingdings" pitchFamily="2" charset="2"/>
              <a:buNone/>
            </a:pPr>
            <a:endParaRPr lang="en-US" sz="2700" dirty="0"/>
          </a:p>
        </p:txBody>
      </p:sp>
      <p:sp>
        <p:nvSpPr>
          <p:cNvPr id="13314"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20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20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57200" y="1295400"/>
            <a:ext cx="8229600" cy="4525963"/>
          </a:xfrm>
          <a:noFill/>
          <a:extLst>
            <a:ext uri="{909E8E84-426E-40DD-AFC4-6F175D3DCCD1}">
              <a14:hiddenFill xmlns:a14="http://schemas.microsoft.com/office/drawing/2010/main">
                <a:solidFill>
                  <a:srgbClr val="FFFFFF"/>
                </a:solidFill>
              </a14:hiddenFill>
            </a:ext>
          </a:extLst>
        </p:spPr>
        <p:txBody>
          <a:bodyPr/>
          <a:lstStyle/>
          <a:p>
            <a:pPr eaLnBrk="1" hangingPunct="1">
              <a:buFont typeface="Wingdings" pitchFamily="2" charset="2"/>
              <a:buNone/>
            </a:pPr>
            <a:r>
              <a:rPr lang="en-US" sz="2800" dirty="0"/>
              <a:t>3. </a:t>
            </a:r>
            <a:r>
              <a:rPr lang="en-US" sz="2800" b="1" dirty="0"/>
              <a:t>What is the classical position on prices and wages?</a:t>
            </a:r>
          </a:p>
          <a:p>
            <a:pPr>
              <a:buFont typeface="Wingdings" pitchFamily="2" charset="2"/>
              <a:buNone/>
            </a:pPr>
            <a:r>
              <a:rPr lang="en-US" dirty="0"/>
              <a:t>	</a:t>
            </a:r>
            <a:r>
              <a:rPr lang="en-US" sz="2000" dirty="0"/>
              <a:t>Prices and wages are flexible; they move up and down in response to market conditions.</a:t>
            </a:r>
          </a:p>
          <a:p>
            <a:pPr eaLnBrk="1" hangingPunct="1">
              <a:buFont typeface="Wingdings" pitchFamily="2" charset="2"/>
              <a:buNone/>
            </a:pPr>
            <a:endParaRPr lang="en-US" dirty="0"/>
          </a:p>
          <a:p>
            <a:pPr eaLnBrk="1" hangingPunct="1">
              <a:buFont typeface="Wingdings" pitchFamily="2" charset="2"/>
              <a:buNone/>
            </a:pPr>
            <a:endParaRPr lang="en-US" dirty="0"/>
          </a:p>
        </p:txBody>
      </p:sp>
      <p:sp>
        <p:nvSpPr>
          <p:cNvPr id="14338"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20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20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457200" y="2057400"/>
            <a:ext cx="8229600" cy="4525963"/>
          </a:xfrm>
          <a:noFill/>
          <a:extLst>
            <a:ext uri="{909E8E84-426E-40DD-AFC4-6F175D3DCCD1}">
              <a14:hiddenFill xmlns:a14="http://schemas.microsoft.com/office/drawing/2010/main">
                <a:solidFill>
                  <a:srgbClr val="FFFFFF"/>
                </a:solidFill>
              </a14:hiddenFill>
            </a:ext>
          </a:extLst>
        </p:spPr>
        <p:txBody>
          <a:bodyPr/>
          <a:lstStyle/>
          <a:p>
            <a:pPr eaLnBrk="1" hangingPunct="1">
              <a:buFont typeface="Wingdings" pitchFamily="2" charset="2"/>
              <a:buChar char="Ø"/>
            </a:pPr>
            <a:r>
              <a:rPr lang="en-US"/>
              <a:t>Real GDP is less than Natural Real GDP (recessionary gap).</a:t>
            </a:r>
          </a:p>
          <a:p>
            <a:pPr eaLnBrk="1" hangingPunct="1">
              <a:buFont typeface="Wingdings" pitchFamily="2" charset="2"/>
              <a:buChar char="Ø"/>
            </a:pPr>
            <a:r>
              <a:rPr lang="en-US"/>
              <a:t>Real GDP is greater than Natural Real GDP (inflationary gap).</a:t>
            </a:r>
          </a:p>
          <a:p>
            <a:pPr eaLnBrk="1" hangingPunct="1">
              <a:buFont typeface="Wingdings" pitchFamily="2" charset="2"/>
              <a:buChar char="Ø"/>
            </a:pPr>
            <a:r>
              <a:rPr lang="en-US"/>
              <a:t>Real GDP is equal to Natural Real GDP (long-run equilibrium).</a:t>
            </a:r>
          </a:p>
          <a:p>
            <a:pPr eaLnBrk="1" hangingPunct="1">
              <a:buFont typeface="Wingdings" pitchFamily="2" charset="2"/>
              <a:buNone/>
            </a:pPr>
            <a:endParaRPr lang="en-US"/>
          </a:p>
        </p:txBody>
      </p:sp>
      <p:sp>
        <p:nvSpPr>
          <p:cNvPr id="15362" name="Rectangle 2"/>
          <p:cNvSpPr>
            <a:spLocks noGrp="1" noChangeArrowheads="1"/>
          </p:cNvSpPr>
          <p:nvPr>
            <p:ph type="title"/>
          </p:nvPr>
        </p:nvSpPr>
        <p:spPr>
          <a:ln/>
        </p:spPr>
        <p:txBody>
          <a:bodyPr/>
          <a:lstStyle/>
          <a:p>
            <a:pPr eaLnBrk="1" hangingPunct="1"/>
            <a:r>
              <a:rPr lang="en-US"/>
              <a:t>Three States of the Economy</a:t>
            </a:r>
            <a:endParaRPr lang="en-US" b="0"/>
          </a:p>
        </p:txBody>
      </p:sp>
      <p:sp>
        <p:nvSpPr>
          <p:cNvPr id="6" name="Rounded Rectangle 5">
            <a:hlinkClick r:id="rId3"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20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20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20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p:spPr>
        <p:txBody>
          <a:bodyPr/>
          <a:lstStyle/>
          <a:p>
            <a:pPr eaLnBrk="1" hangingPunct="1"/>
            <a:r>
              <a:rPr lang="en-US"/>
              <a:t>Recessionary (Contractionary) Gap</a:t>
            </a:r>
          </a:p>
        </p:txBody>
      </p:sp>
      <p:sp>
        <p:nvSpPr>
          <p:cNvPr id="16387" name="Rectangle 6"/>
          <p:cNvSpPr>
            <a:spLocks noChangeArrowheads="1"/>
          </p:cNvSpPr>
          <p:nvPr/>
        </p:nvSpPr>
        <p:spPr bwMode="auto">
          <a:xfrm>
            <a:off x="304800" y="2286000"/>
            <a:ext cx="42672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solidFill>
                  <a:srgbClr val="002060"/>
                </a:solidFill>
                <a:latin typeface="Palatino Linotype" pitchFamily="18" charset="0"/>
              </a:rPr>
              <a:t>The condition where the Real GDP the economy is producing is less than the</a:t>
            </a:r>
          </a:p>
          <a:p>
            <a:r>
              <a:rPr lang="en-US" sz="2800" dirty="0">
                <a:solidFill>
                  <a:srgbClr val="002060"/>
                </a:solidFill>
                <a:latin typeface="Palatino Linotype" pitchFamily="18" charset="0"/>
              </a:rPr>
              <a:t>Natural Real GDP and the unemployment rate is greater than the natural unemployment rate.</a:t>
            </a:r>
          </a:p>
        </p:txBody>
      </p:sp>
      <p:pic>
        <p:nvPicPr>
          <p:cNvPr id="6" name="Picture 5"/>
          <p:cNvPicPr>
            <a:picLocks noChangeAspect="1" noChangeArrowheads="1"/>
          </p:cNvPicPr>
          <p:nvPr/>
        </p:nvPicPr>
        <p:blipFill>
          <a:blip r:embed="rId3" cstate="print"/>
          <a:srcRect/>
          <a:stretch>
            <a:fillRect/>
          </a:stretch>
        </p:blipFill>
        <p:spPr bwMode="auto">
          <a:xfrm>
            <a:off x="4572000" y="1905000"/>
            <a:ext cx="3962400" cy="4183063"/>
          </a:xfrm>
          <a:prstGeom prst="rect">
            <a:avLst/>
          </a:prstGeom>
          <a:noFill/>
          <a:ln w="9525">
            <a:solidFill>
              <a:schemeClr val="accent4"/>
            </a:solidFill>
            <a:miter lim="800000"/>
            <a:headEnd/>
            <a:tailEnd/>
          </a:ln>
          <a:effectLst/>
        </p:spPr>
      </p:pic>
      <p:sp>
        <p:nvSpPr>
          <p:cNvPr id="8" name="Rounded Rectangle 7">
            <a:hlinkClick r:id="rId4" action="ppaction://hlinksldjump"/>
          </p:cNvPr>
          <p:cNvSpPr/>
          <p:nvPr/>
        </p:nvSpPr>
        <p:spPr bwMode="auto">
          <a:xfrm>
            <a:off x="76962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p:spPr>
        <p:txBody>
          <a:bodyPr/>
          <a:lstStyle/>
          <a:p>
            <a:pPr eaLnBrk="1" hangingPunct="1"/>
            <a:r>
              <a:rPr lang="en-US"/>
              <a:t>Recessionary (Contractionary) Gap</a:t>
            </a:r>
          </a:p>
        </p:txBody>
      </p:sp>
      <p:sp>
        <p:nvSpPr>
          <p:cNvPr id="58372" name="Rectangle 4"/>
          <p:cNvSpPr>
            <a:spLocks noChangeArrowheads="1"/>
          </p:cNvSpPr>
          <p:nvPr/>
        </p:nvSpPr>
        <p:spPr bwMode="auto">
          <a:xfrm>
            <a:off x="457200" y="1828800"/>
            <a:ext cx="4038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400">
                <a:solidFill>
                  <a:srgbClr val="002060"/>
                </a:solidFill>
                <a:latin typeface="Palatino Linotype" pitchFamily="18" charset="0"/>
              </a:rPr>
              <a:t>The economy is currently in short-run equilibrium at a Real GDP level of Q</a:t>
            </a:r>
            <a:r>
              <a:rPr lang="en-US" sz="2400" baseline="-25000">
                <a:solidFill>
                  <a:srgbClr val="002060"/>
                </a:solidFill>
                <a:latin typeface="Palatino Linotype" pitchFamily="18" charset="0"/>
              </a:rPr>
              <a:t>1</a:t>
            </a:r>
            <a:r>
              <a:rPr lang="en-US" sz="2400">
                <a:solidFill>
                  <a:srgbClr val="002060"/>
                </a:solidFill>
                <a:latin typeface="Palatino Linotype" pitchFamily="18" charset="0"/>
              </a:rPr>
              <a:t>. </a:t>
            </a:r>
          </a:p>
          <a:p>
            <a:pPr>
              <a:buFont typeface="Wingdings" pitchFamily="2" charset="2"/>
              <a:buChar char="Ø"/>
            </a:pPr>
            <a:endParaRPr lang="en-US" sz="2400">
              <a:solidFill>
                <a:srgbClr val="002060"/>
              </a:solidFill>
              <a:latin typeface="Palatino Linotype" pitchFamily="18" charset="0"/>
            </a:endParaRPr>
          </a:p>
          <a:p>
            <a:pPr>
              <a:buFont typeface="Wingdings" pitchFamily="2" charset="2"/>
              <a:buChar char="Ø"/>
            </a:pPr>
            <a:r>
              <a:rPr lang="en-US" sz="2400">
                <a:solidFill>
                  <a:srgbClr val="002060"/>
                </a:solidFill>
                <a:latin typeface="Palatino Linotype" pitchFamily="18" charset="0"/>
              </a:rPr>
              <a:t>Q</a:t>
            </a:r>
            <a:r>
              <a:rPr lang="en-US" sz="2400" baseline="-25000">
                <a:solidFill>
                  <a:srgbClr val="002060"/>
                </a:solidFill>
                <a:latin typeface="Palatino Linotype" pitchFamily="18" charset="0"/>
              </a:rPr>
              <a:t>N</a:t>
            </a:r>
            <a:r>
              <a:rPr lang="en-US" sz="2400">
                <a:solidFill>
                  <a:srgbClr val="002060"/>
                </a:solidFill>
                <a:latin typeface="Palatino Linotype" pitchFamily="18" charset="0"/>
              </a:rPr>
              <a:t> is Natural Real GDP or the potential output of the economy.</a:t>
            </a:r>
          </a:p>
          <a:p>
            <a:pPr>
              <a:buFont typeface="Wingdings" pitchFamily="2" charset="2"/>
              <a:buChar char="Ø"/>
            </a:pPr>
            <a:endParaRPr lang="en-US" sz="2400">
              <a:solidFill>
                <a:srgbClr val="002060"/>
              </a:solidFill>
              <a:latin typeface="Palatino Linotype" pitchFamily="18" charset="0"/>
            </a:endParaRPr>
          </a:p>
          <a:p>
            <a:pPr>
              <a:buFont typeface="Wingdings" pitchFamily="2" charset="2"/>
              <a:buChar char="Ø"/>
            </a:pPr>
            <a:r>
              <a:rPr lang="en-US" sz="2400">
                <a:solidFill>
                  <a:srgbClr val="002060"/>
                </a:solidFill>
                <a:latin typeface="Palatino Linotype" pitchFamily="18" charset="0"/>
              </a:rPr>
              <a:t>Notice that Q</a:t>
            </a:r>
            <a:r>
              <a:rPr lang="en-US" sz="2400" baseline="-25000">
                <a:solidFill>
                  <a:srgbClr val="002060"/>
                </a:solidFill>
                <a:latin typeface="Palatino Linotype" pitchFamily="18" charset="0"/>
              </a:rPr>
              <a:t>1</a:t>
            </a:r>
            <a:r>
              <a:rPr lang="en-US" sz="2400">
                <a:solidFill>
                  <a:srgbClr val="002060"/>
                </a:solidFill>
                <a:latin typeface="Palatino Linotype" pitchFamily="18" charset="0"/>
                <a:cs typeface="Arial" charset="0"/>
              </a:rPr>
              <a:t>&lt;</a:t>
            </a:r>
            <a:r>
              <a:rPr lang="en-US" sz="2400">
                <a:solidFill>
                  <a:srgbClr val="002060"/>
                </a:solidFill>
                <a:latin typeface="Palatino Linotype" pitchFamily="18" charset="0"/>
              </a:rPr>
              <a:t> Q</a:t>
            </a:r>
            <a:r>
              <a:rPr lang="en-US" sz="2400" baseline="-25000">
                <a:solidFill>
                  <a:srgbClr val="002060"/>
                </a:solidFill>
                <a:latin typeface="Palatino Linotype" pitchFamily="18" charset="0"/>
              </a:rPr>
              <a:t>N</a:t>
            </a:r>
            <a:r>
              <a:rPr lang="en-US" sz="2400">
                <a:solidFill>
                  <a:srgbClr val="002060"/>
                </a:solidFill>
                <a:latin typeface="Palatino Linotype" pitchFamily="18" charset="0"/>
              </a:rPr>
              <a:t>. When this condition (Q</a:t>
            </a:r>
            <a:r>
              <a:rPr lang="en-US" sz="2400" baseline="-25000">
                <a:solidFill>
                  <a:srgbClr val="002060"/>
                </a:solidFill>
                <a:latin typeface="Palatino Linotype" pitchFamily="18" charset="0"/>
              </a:rPr>
              <a:t>1</a:t>
            </a:r>
            <a:r>
              <a:rPr lang="en-US" sz="2400">
                <a:solidFill>
                  <a:srgbClr val="002060"/>
                </a:solidFill>
                <a:latin typeface="Palatino Linotype" pitchFamily="18" charset="0"/>
                <a:cs typeface="Arial" charset="0"/>
              </a:rPr>
              <a:t>&lt;</a:t>
            </a:r>
            <a:r>
              <a:rPr lang="en-US" sz="2400">
                <a:solidFill>
                  <a:srgbClr val="002060"/>
                </a:solidFill>
                <a:latin typeface="Palatino Linotype" pitchFamily="18" charset="0"/>
              </a:rPr>
              <a:t> Q</a:t>
            </a:r>
            <a:r>
              <a:rPr lang="en-US" sz="2400" baseline="-25000">
                <a:solidFill>
                  <a:srgbClr val="002060"/>
                </a:solidFill>
                <a:latin typeface="Palatino Linotype" pitchFamily="18" charset="0"/>
              </a:rPr>
              <a:t>N</a:t>
            </a:r>
            <a:r>
              <a:rPr lang="en-US" sz="2400">
                <a:solidFill>
                  <a:srgbClr val="002060"/>
                </a:solidFill>
                <a:latin typeface="Palatino Linotype" pitchFamily="18" charset="0"/>
              </a:rPr>
              <a:t>) exists, the economy is said to be in a recessionary gap.</a:t>
            </a:r>
          </a:p>
        </p:txBody>
      </p:sp>
      <p:pic>
        <p:nvPicPr>
          <p:cNvPr id="14341" name="Picture 5"/>
          <p:cNvPicPr>
            <a:picLocks noChangeAspect="1" noChangeArrowheads="1"/>
          </p:cNvPicPr>
          <p:nvPr/>
        </p:nvPicPr>
        <p:blipFill>
          <a:blip r:embed="rId3" cstate="print"/>
          <a:srcRect/>
          <a:stretch>
            <a:fillRect/>
          </a:stretch>
        </p:blipFill>
        <p:spPr bwMode="auto">
          <a:xfrm>
            <a:off x="4572000" y="1981200"/>
            <a:ext cx="3962400" cy="4183063"/>
          </a:xfrm>
          <a:prstGeom prst="rect">
            <a:avLst/>
          </a:prstGeom>
          <a:noFill/>
          <a:ln w="9525">
            <a:solidFill>
              <a:schemeClr val="accent4"/>
            </a:solidFill>
            <a:miter lim="800000"/>
            <a:headEnd/>
            <a:tailEnd/>
          </a:ln>
          <a:effectLst/>
        </p:spPr>
      </p:pic>
      <p:sp>
        <p:nvSpPr>
          <p:cNvPr id="7" name="Rounded Rectangle 6">
            <a:hlinkClick r:id="rId4" action="ppaction://hlinksldjump"/>
          </p:cNvPr>
          <p:cNvSpPr/>
          <p:nvPr/>
        </p:nvSpPr>
        <p:spPr bwMode="auto">
          <a:xfrm>
            <a:off x="76962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fade">
                                      <p:cBhvr>
                                        <p:cTn id="7" dur="2000"/>
                                        <p:tgtEl>
                                          <p:spTgt spid="583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8372">
                                            <p:txEl>
                                              <p:pRg st="2" end="2"/>
                                            </p:txEl>
                                          </p:spTgt>
                                        </p:tgtEl>
                                        <p:attrNameLst>
                                          <p:attrName>style.visibility</p:attrName>
                                        </p:attrNameLst>
                                      </p:cBhvr>
                                      <p:to>
                                        <p:strVal val="visible"/>
                                      </p:to>
                                    </p:set>
                                    <p:animEffect transition="in" filter="fade">
                                      <p:cBhvr>
                                        <p:cTn id="12" dur="2000"/>
                                        <p:tgtEl>
                                          <p:spTgt spid="5837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8372">
                                            <p:txEl>
                                              <p:pRg st="4" end="4"/>
                                            </p:txEl>
                                          </p:spTgt>
                                        </p:tgtEl>
                                        <p:attrNameLst>
                                          <p:attrName>style.visibility</p:attrName>
                                        </p:attrNameLst>
                                      </p:cBhvr>
                                      <p:to>
                                        <p:strVal val="visible"/>
                                      </p:to>
                                    </p:set>
                                    <p:animEffect transition="in" filter="fade">
                                      <p:cBhvr>
                                        <p:cTn id="17" dur="2000"/>
                                        <p:tgtEl>
                                          <p:spTgt spid="583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ln/>
        </p:spPr>
        <p:txBody>
          <a:bodyPr/>
          <a:lstStyle/>
          <a:p>
            <a:pPr eaLnBrk="1" hangingPunct="1"/>
            <a:r>
              <a:rPr lang="en-US"/>
              <a:t>Inflationary (Expansionary) Gap</a:t>
            </a:r>
          </a:p>
        </p:txBody>
      </p:sp>
      <p:sp>
        <p:nvSpPr>
          <p:cNvPr id="18435" name="Rectangle 4"/>
          <p:cNvSpPr>
            <a:spLocks noChangeArrowheads="1"/>
          </p:cNvSpPr>
          <p:nvPr/>
        </p:nvSpPr>
        <p:spPr bwMode="auto">
          <a:xfrm>
            <a:off x="381000" y="2209800"/>
            <a:ext cx="4191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solidFill>
                  <a:srgbClr val="002060"/>
                </a:solidFill>
                <a:latin typeface="Palatino Linotype" pitchFamily="18" charset="0"/>
              </a:rPr>
              <a:t>The condition where the Real GDP the economy is producing is greater than the Natural Real GDP and the unemployment rate is less than the natural unemployment rate.</a:t>
            </a:r>
          </a:p>
        </p:txBody>
      </p:sp>
      <p:pic>
        <p:nvPicPr>
          <p:cNvPr id="15366" name="Picture 6"/>
          <p:cNvPicPr>
            <a:picLocks noChangeAspect="1" noChangeArrowheads="1"/>
          </p:cNvPicPr>
          <p:nvPr/>
        </p:nvPicPr>
        <p:blipFill>
          <a:blip r:embed="rId3" cstate="print"/>
          <a:srcRect/>
          <a:stretch>
            <a:fillRect/>
          </a:stretch>
        </p:blipFill>
        <p:spPr bwMode="auto">
          <a:xfrm>
            <a:off x="4572000" y="1828800"/>
            <a:ext cx="4135438" cy="4298950"/>
          </a:xfrm>
          <a:prstGeom prst="rect">
            <a:avLst/>
          </a:prstGeom>
          <a:noFill/>
          <a:ln w="9525">
            <a:solidFill>
              <a:schemeClr val="accent4"/>
            </a:solidFill>
            <a:miter lim="800000"/>
            <a:headEnd/>
            <a:tailEnd/>
          </a:ln>
          <a:effectLst/>
        </p:spPr>
      </p:pic>
      <p:sp>
        <p:nvSpPr>
          <p:cNvPr id="7" name="Rounded Rectangle 6">
            <a:hlinkClick r:id="rId4" action="ppaction://hlinksldjump"/>
          </p:cNvPr>
          <p:cNvSpPr/>
          <p:nvPr/>
        </p:nvSpPr>
        <p:spPr bwMode="auto">
          <a:xfrm>
            <a:off x="76962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ln/>
        </p:spPr>
        <p:txBody>
          <a:bodyPr/>
          <a:lstStyle/>
          <a:p>
            <a:pPr eaLnBrk="1" hangingPunct="1"/>
            <a:r>
              <a:rPr lang="en-US"/>
              <a:t>Inflationary (Expansionary) Gap</a:t>
            </a:r>
          </a:p>
        </p:txBody>
      </p:sp>
      <p:sp>
        <p:nvSpPr>
          <p:cNvPr id="60420" name="Rectangle 4"/>
          <p:cNvSpPr>
            <a:spLocks noChangeArrowheads="1"/>
          </p:cNvSpPr>
          <p:nvPr/>
        </p:nvSpPr>
        <p:spPr bwMode="auto">
          <a:xfrm>
            <a:off x="533400" y="1828800"/>
            <a:ext cx="41910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000">
                <a:solidFill>
                  <a:srgbClr val="002060"/>
                </a:solidFill>
                <a:latin typeface="Palatino Linotype" pitchFamily="18" charset="0"/>
              </a:rPr>
              <a:t>The economy is currently in short-run equilibrium at a Real GDP level of Q</a:t>
            </a:r>
            <a:r>
              <a:rPr lang="en-US" sz="2000" baseline="-25000">
                <a:solidFill>
                  <a:srgbClr val="002060"/>
                </a:solidFill>
                <a:latin typeface="Palatino Linotype" pitchFamily="18" charset="0"/>
              </a:rPr>
              <a:t>1</a:t>
            </a:r>
            <a:r>
              <a:rPr lang="en-US" sz="2000">
                <a:solidFill>
                  <a:srgbClr val="002060"/>
                </a:solidFill>
                <a:latin typeface="Palatino Linotype" pitchFamily="18" charset="0"/>
              </a:rPr>
              <a:t>. </a:t>
            </a:r>
          </a:p>
          <a:p>
            <a:pPr>
              <a:buFont typeface="Wingdings" pitchFamily="2" charset="2"/>
              <a:buChar char="Ø"/>
            </a:pPr>
            <a:endParaRPr lang="en-US" sz="2000">
              <a:solidFill>
                <a:srgbClr val="002060"/>
              </a:solidFill>
              <a:latin typeface="Palatino Linotype" pitchFamily="18" charset="0"/>
            </a:endParaRPr>
          </a:p>
          <a:p>
            <a:pPr>
              <a:buFont typeface="Wingdings" pitchFamily="2" charset="2"/>
              <a:buChar char="Ø"/>
            </a:pPr>
            <a:r>
              <a:rPr lang="en-US" sz="2000">
                <a:solidFill>
                  <a:srgbClr val="002060"/>
                </a:solidFill>
                <a:latin typeface="Palatino Linotype" pitchFamily="18" charset="0"/>
              </a:rPr>
              <a:t>Q</a:t>
            </a:r>
            <a:r>
              <a:rPr lang="en-US" sz="2000" baseline="-25000">
                <a:solidFill>
                  <a:srgbClr val="002060"/>
                </a:solidFill>
                <a:latin typeface="Palatino Linotype" pitchFamily="18" charset="0"/>
              </a:rPr>
              <a:t>N</a:t>
            </a:r>
            <a:r>
              <a:rPr lang="en-US" sz="2000">
                <a:solidFill>
                  <a:srgbClr val="002060"/>
                </a:solidFill>
                <a:latin typeface="Palatino Linotype" pitchFamily="18" charset="0"/>
              </a:rPr>
              <a:t> is Natural Real GDP or the potential output of the economy. </a:t>
            </a:r>
          </a:p>
          <a:p>
            <a:pPr>
              <a:buFont typeface="Wingdings" pitchFamily="2" charset="2"/>
              <a:buChar char="Ø"/>
            </a:pPr>
            <a:endParaRPr lang="en-US" sz="2000">
              <a:solidFill>
                <a:srgbClr val="002060"/>
              </a:solidFill>
              <a:latin typeface="Palatino Linotype" pitchFamily="18" charset="0"/>
            </a:endParaRPr>
          </a:p>
          <a:p>
            <a:pPr>
              <a:buFont typeface="Wingdings" pitchFamily="2" charset="2"/>
              <a:buChar char="Ø"/>
            </a:pPr>
            <a:r>
              <a:rPr lang="en-US" sz="2000">
                <a:solidFill>
                  <a:srgbClr val="002060"/>
                </a:solidFill>
                <a:latin typeface="Palatino Linotype" pitchFamily="18" charset="0"/>
              </a:rPr>
              <a:t>Notice that Q</a:t>
            </a:r>
            <a:r>
              <a:rPr lang="en-US" sz="2000" baseline="-25000">
                <a:solidFill>
                  <a:srgbClr val="002060"/>
                </a:solidFill>
                <a:latin typeface="Palatino Linotype" pitchFamily="18" charset="0"/>
              </a:rPr>
              <a:t>1</a:t>
            </a:r>
            <a:r>
              <a:rPr lang="en-US" sz="2000">
                <a:solidFill>
                  <a:srgbClr val="002060"/>
                </a:solidFill>
                <a:latin typeface="Palatino Linotype" pitchFamily="18" charset="0"/>
                <a:cs typeface="Arial" charset="0"/>
              </a:rPr>
              <a:t>&gt;</a:t>
            </a:r>
            <a:r>
              <a:rPr lang="en-US" sz="2000">
                <a:solidFill>
                  <a:srgbClr val="002060"/>
                </a:solidFill>
                <a:latin typeface="Palatino Linotype" pitchFamily="18" charset="0"/>
              </a:rPr>
              <a:t>Q</a:t>
            </a:r>
            <a:r>
              <a:rPr lang="en-US" sz="2000" baseline="-25000">
                <a:solidFill>
                  <a:srgbClr val="002060"/>
                </a:solidFill>
                <a:latin typeface="Palatino Linotype" pitchFamily="18" charset="0"/>
              </a:rPr>
              <a:t>N</a:t>
            </a:r>
            <a:r>
              <a:rPr lang="en-US" sz="2000">
                <a:solidFill>
                  <a:srgbClr val="002060"/>
                </a:solidFill>
                <a:latin typeface="Palatino Linotype" pitchFamily="18" charset="0"/>
              </a:rPr>
              <a:t>. When this condition (Q</a:t>
            </a:r>
            <a:r>
              <a:rPr lang="en-US" sz="2000" baseline="-25000">
                <a:solidFill>
                  <a:srgbClr val="002060"/>
                </a:solidFill>
                <a:latin typeface="Palatino Linotype" pitchFamily="18" charset="0"/>
              </a:rPr>
              <a:t>1</a:t>
            </a:r>
            <a:r>
              <a:rPr lang="en-US" sz="2000">
                <a:solidFill>
                  <a:srgbClr val="002060"/>
                </a:solidFill>
                <a:latin typeface="Palatino Linotype" pitchFamily="18" charset="0"/>
                <a:cs typeface="Arial" charset="0"/>
              </a:rPr>
              <a:t>&gt;</a:t>
            </a:r>
            <a:r>
              <a:rPr lang="en-US" sz="2000">
                <a:solidFill>
                  <a:srgbClr val="002060"/>
                </a:solidFill>
                <a:latin typeface="Palatino Linotype" pitchFamily="18" charset="0"/>
              </a:rPr>
              <a:t>Q</a:t>
            </a:r>
            <a:r>
              <a:rPr lang="en-US" sz="2000" baseline="-25000">
                <a:solidFill>
                  <a:srgbClr val="002060"/>
                </a:solidFill>
                <a:latin typeface="Palatino Linotype" pitchFamily="18" charset="0"/>
              </a:rPr>
              <a:t>N</a:t>
            </a:r>
            <a:r>
              <a:rPr lang="en-US" sz="2000">
                <a:solidFill>
                  <a:srgbClr val="002060"/>
                </a:solidFill>
                <a:latin typeface="Palatino Linotype" pitchFamily="18" charset="0"/>
              </a:rPr>
              <a:t>) exists, the economy is said to be in an inflationary gap.</a:t>
            </a:r>
          </a:p>
        </p:txBody>
      </p:sp>
      <p:pic>
        <p:nvPicPr>
          <p:cNvPr id="6" name="Picture 6"/>
          <p:cNvPicPr>
            <a:picLocks noChangeAspect="1" noChangeArrowheads="1"/>
          </p:cNvPicPr>
          <p:nvPr/>
        </p:nvPicPr>
        <p:blipFill>
          <a:blip r:embed="rId3" cstate="print"/>
          <a:srcRect/>
          <a:stretch>
            <a:fillRect/>
          </a:stretch>
        </p:blipFill>
        <p:spPr bwMode="auto">
          <a:xfrm>
            <a:off x="4572000" y="1828800"/>
            <a:ext cx="4135438" cy="4298950"/>
          </a:xfrm>
          <a:prstGeom prst="rect">
            <a:avLst/>
          </a:prstGeom>
          <a:noFill/>
          <a:ln w="9525">
            <a:solidFill>
              <a:schemeClr val="accent4"/>
            </a:solidFill>
            <a:miter lim="800000"/>
            <a:headEnd/>
            <a:tailEnd/>
          </a:ln>
          <a:effectLst/>
        </p:spPr>
      </p:pic>
      <p:sp>
        <p:nvSpPr>
          <p:cNvPr id="8" name="Rounded Rectangle 7">
            <a:hlinkClick r:id="rId4" action="ppaction://hlinksldjump"/>
          </p:cNvPr>
          <p:cNvSpPr/>
          <p:nvPr/>
        </p:nvSpPr>
        <p:spPr bwMode="auto">
          <a:xfrm>
            <a:off x="76962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Effect transition="in" filter="fade">
                                      <p:cBhvr>
                                        <p:cTn id="7" dur="2000"/>
                                        <p:tgtEl>
                                          <p:spTgt spid="604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0420">
                                            <p:txEl>
                                              <p:pRg st="2" end="2"/>
                                            </p:txEl>
                                          </p:spTgt>
                                        </p:tgtEl>
                                        <p:attrNameLst>
                                          <p:attrName>style.visibility</p:attrName>
                                        </p:attrNameLst>
                                      </p:cBhvr>
                                      <p:to>
                                        <p:strVal val="visible"/>
                                      </p:to>
                                    </p:set>
                                    <p:animEffect transition="in" filter="fade">
                                      <p:cBhvr>
                                        <p:cTn id="12" dur="2000"/>
                                        <p:tgtEl>
                                          <p:spTgt spid="6042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0420">
                                            <p:txEl>
                                              <p:pRg st="4" end="4"/>
                                            </p:txEl>
                                          </p:spTgt>
                                        </p:tgtEl>
                                        <p:attrNameLst>
                                          <p:attrName>style.visibility</p:attrName>
                                        </p:attrNameLst>
                                      </p:cBhvr>
                                      <p:to>
                                        <p:strVal val="visible"/>
                                      </p:to>
                                    </p:set>
                                    <p:animEffect transition="in" filter="fade">
                                      <p:cBhvr>
                                        <p:cTn id="17" dur="2000"/>
                                        <p:tgtEl>
                                          <p:spTgt spid="604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b="51270"/>
          <a:stretch>
            <a:fillRect/>
          </a:stretch>
        </p:blipFill>
        <p:spPr>
          <a:xfrm>
            <a:off x="0" y="2209800"/>
            <a:ext cx="9144000" cy="1524000"/>
          </a:xfr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2" name="Rectangle 2"/>
          <p:cNvSpPr>
            <a:spLocks noGrp="1" noChangeArrowheads="1"/>
          </p:cNvSpPr>
          <p:nvPr>
            <p:ph type="title"/>
          </p:nvPr>
        </p:nvSpPr>
        <p:spPr>
          <a:ln/>
        </p:spPr>
        <p:txBody>
          <a:bodyPr/>
          <a:lstStyle/>
          <a:p>
            <a:pPr eaLnBrk="1" hangingPunct="1"/>
            <a:r>
              <a:rPr lang="en-US"/>
              <a:t>Economy and Labor Market</a:t>
            </a:r>
          </a:p>
        </p:txBody>
      </p:sp>
      <p:pic>
        <p:nvPicPr>
          <p:cNvPr id="645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b="29340"/>
          <a:stretch>
            <a:fillRect/>
          </a:stretch>
        </p:blipFill>
        <p:spPr bwMode="auto">
          <a:xfrm>
            <a:off x="0" y="2209800"/>
            <a:ext cx="9144000" cy="2209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45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09800"/>
            <a:ext cx="9144000" cy="31273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a:hlinkClick r:id="rId4"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fade">
                                      <p:cBhvr>
                                        <p:cTn id="7" dur="2000"/>
                                        <p:tgtEl>
                                          <p:spTgt spid="64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517"/>
                                        </p:tgtEl>
                                        <p:attrNameLst>
                                          <p:attrName>style.visibility</p:attrName>
                                        </p:attrNameLst>
                                      </p:cBhvr>
                                      <p:to>
                                        <p:strVal val="visible"/>
                                      </p:to>
                                    </p:set>
                                    <p:animEffect transition="in" filter="fade">
                                      <p:cBhvr>
                                        <p:cTn id="12" dur="2000"/>
                                        <p:tgtEl>
                                          <p:spTgt spid="645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4518"/>
                                        </p:tgtEl>
                                        <p:attrNameLst>
                                          <p:attrName>style.visibility</p:attrName>
                                        </p:attrNameLst>
                                      </p:cBhvr>
                                      <p:to>
                                        <p:strVal val="visible"/>
                                      </p:to>
                                    </p:set>
                                    <p:animEffect transition="in" filter="fade">
                                      <p:cBhvr>
                                        <p:cTn id="17" dur="20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676400" y="533400"/>
            <a:ext cx="5791200" cy="708025"/>
          </a:xfrm>
          <a:prstGeom prst="rect">
            <a:avLst/>
          </a:prstGeom>
          <a:noFill/>
          <a:ln w="76200" cmpd="tri">
            <a:solidFill>
              <a:schemeClr val="accent5"/>
            </a:solidFill>
            <a:miter lim="800000"/>
            <a:headEnd/>
            <a:tailEnd/>
          </a:ln>
        </p:spPr>
        <p:txBody>
          <a:bodyPr>
            <a:spAutoFit/>
          </a:bodyPr>
          <a:lstStyle/>
          <a:p>
            <a:pPr algn="ctr">
              <a:defRPr/>
            </a:pPr>
            <a:r>
              <a:rPr lang="en-US" sz="4000" b="1" dirty="0">
                <a:solidFill>
                  <a:srgbClr val="0070C0"/>
                </a:solidFill>
                <a:latin typeface="Palatino Linotype" pitchFamily="18" charset="0"/>
              </a:rPr>
              <a:t>In This Lecture…..</a:t>
            </a:r>
          </a:p>
        </p:txBody>
      </p:sp>
      <p:pic>
        <p:nvPicPr>
          <p:cNvPr id="3075" name="Picture 4" descr="38014_p0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05000"/>
            <a:ext cx="24511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5"/>
          <p:cNvSpPr>
            <a:spLocks noChangeArrowheads="1"/>
          </p:cNvSpPr>
          <p:nvPr/>
        </p:nvSpPr>
        <p:spPr bwMode="auto">
          <a:xfrm>
            <a:off x="0" y="1663700"/>
            <a:ext cx="6248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vl="1">
              <a:buFont typeface="Wingdings" pitchFamily="2" charset="2"/>
              <a:buChar char="Ø"/>
            </a:pPr>
            <a:r>
              <a:rPr lang="en-US" sz="2800">
                <a:solidFill>
                  <a:srgbClr val="002060"/>
                </a:solidFill>
                <a:latin typeface="Palatino Linotype" pitchFamily="18" charset="0"/>
                <a:hlinkClick r:id="rId4" action="ppaction://hlinksldjump"/>
              </a:rPr>
              <a:t>Say’s Law</a:t>
            </a:r>
            <a:endParaRPr lang="en-US" sz="2800">
              <a:solidFill>
                <a:srgbClr val="002060"/>
              </a:solidFill>
              <a:latin typeface="Palatino Linotype" pitchFamily="18" charset="0"/>
            </a:endParaRPr>
          </a:p>
          <a:p>
            <a:pPr lvl="1">
              <a:buFont typeface="Wingdings" pitchFamily="2" charset="2"/>
              <a:buChar char="Ø"/>
            </a:pPr>
            <a:r>
              <a:rPr lang="en-US" sz="2800">
                <a:solidFill>
                  <a:srgbClr val="002060"/>
                </a:solidFill>
                <a:latin typeface="Palatino Linotype" pitchFamily="18" charset="0"/>
                <a:hlinkClick r:id="rId5" action="ppaction://hlinksldjump"/>
              </a:rPr>
              <a:t>Classical Economists on    Markets, Wages, and Prices </a:t>
            </a:r>
            <a:endParaRPr lang="en-US" sz="2800">
              <a:solidFill>
                <a:srgbClr val="002060"/>
              </a:solidFill>
              <a:latin typeface="Palatino Linotype" pitchFamily="18" charset="0"/>
            </a:endParaRPr>
          </a:p>
          <a:p>
            <a:pPr lvl="1">
              <a:buFont typeface="Wingdings" pitchFamily="2" charset="2"/>
              <a:buChar char="Ø"/>
            </a:pPr>
            <a:r>
              <a:rPr lang="en-US" sz="2800">
                <a:solidFill>
                  <a:srgbClr val="002060"/>
                </a:solidFill>
                <a:latin typeface="Palatino Linotype" pitchFamily="18" charset="0"/>
                <a:hlinkClick r:id="rId6" action="ppaction://hlinksldjump"/>
              </a:rPr>
              <a:t>Three States of the Economy</a:t>
            </a:r>
            <a:endParaRPr lang="en-US" sz="2800">
              <a:solidFill>
                <a:srgbClr val="002060"/>
              </a:solidFill>
              <a:latin typeface="Palatino Linotype" pitchFamily="18" charset="0"/>
            </a:endParaRPr>
          </a:p>
          <a:p>
            <a:pPr lvl="1">
              <a:buFont typeface="Wingdings" pitchFamily="2" charset="2"/>
              <a:buChar char="Ø"/>
            </a:pPr>
            <a:r>
              <a:rPr lang="en-US" sz="2800">
                <a:solidFill>
                  <a:srgbClr val="002060"/>
                </a:solidFill>
                <a:latin typeface="Palatino Linotype" pitchFamily="18" charset="0"/>
                <a:hlinkClick r:id="rId7" action="ppaction://hlinksldjump"/>
              </a:rPr>
              <a:t>The Institutional and Physical Production Possibilities Frontiers</a:t>
            </a:r>
            <a:endParaRPr lang="en-US" sz="2800">
              <a:solidFill>
                <a:srgbClr val="002060"/>
              </a:solidFill>
              <a:latin typeface="Palatino Linotype" pitchFamily="18" charset="0"/>
            </a:endParaRPr>
          </a:p>
          <a:p>
            <a:pPr lvl="1">
              <a:buFont typeface="Wingdings" pitchFamily="2" charset="2"/>
              <a:buChar char="Ø"/>
            </a:pPr>
            <a:r>
              <a:rPr lang="en-US" sz="2800">
                <a:solidFill>
                  <a:srgbClr val="002060"/>
                </a:solidFill>
                <a:latin typeface="Palatino Linotype" pitchFamily="18" charset="0"/>
                <a:hlinkClick r:id="rId8" action="ppaction://hlinksldjump"/>
              </a:rPr>
              <a:t>The Self-Regulating Economy</a:t>
            </a:r>
            <a:endParaRPr lang="en-US" sz="2800">
              <a:solidFill>
                <a:srgbClr val="002060"/>
              </a:solidFill>
              <a:latin typeface="Palatino Linotype" pitchFamily="18" charset="0"/>
            </a:endParaRPr>
          </a:p>
          <a:p>
            <a:pPr lvl="1">
              <a:buFont typeface="Wingdings" pitchFamily="2" charset="2"/>
              <a:buChar char="Ø"/>
            </a:pPr>
            <a:r>
              <a:rPr lang="en-US" sz="2800">
                <a:solidFill>
                  <a:srgbClr val="002060"/>
                </a:solidFill>
                <a:latin typeface="Palatino Linotype" pitchFamily="18" charset="0"/>
                <a:hlinkClick r:id="rId9" action="ppaction://hlinksldjump"/>
              </a:rPr>
              <a:t>Business Cycle Economics and   Economic Growth Macroeconomics</a:t>
            </a:r>
            <a:endParaRPr lang="en-US" sz="2800">
              <a:solidFill>
                <a:srgbClr val="002060"/>
              </a:solidFill>
              <a:latin typeface="Palatino Linotype" pitchFamily="18" charset="0"/>
            </a:endParaRPr>
          </a:p>
          <a:p>
            <a:endParaRPr lang="en-US" sz="2800" b="1">
              <a:solidFill>
                <a:srgbClr val="993300"/>
              </a:solidFill>
              <a:latin typeface="Palatino Linotype" pitchFamily="18" charset="0"/>
            </a:endParaRPr>
          </a:p>
        </p:txBody>
      </p:sp>
      <p:sp>
        <p:nvSpPr>
          <p:cNvPr id="3077" name="TextBox 4"/>
          <p:cNvSpPr txBox="1">
            <a:spLocks noChangeArrowheads="1"/>
          </p:cNvSpPr>
          <p:nvPr/>
        </p:nvSpPr>
        <p:spPr bwMode="auto">
          <a:xfrm>
            <a:off x="228600" y="5715000"/>
            <a:ext cx="2805113" cy="466725"/>
          </a:xfrm>
          <a:prstGeom prst="rect">
            <a:avLst/>
          </a:prstGeom>
          <a:solidFill>
            <a:srgbClr val="FFCC66"/>
          </a:solidFill>
          <a:ln w="9525">
            <a:solidFill>
              <a:schemeClr val="accent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solidFill>
                  <a:srgbClr val="C00000"/>
                </a:solidFill>
              </a:rPr>
              <a:t>To select a topic, click on its link above</a:t>
            </a: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noChangeArrowheads="1"/>
          </p:cNvPicPr>
          <p:nvPr>
            <p:ph idx="1"/>
          </p:nvPr>
        </p:nvPicPr>
        <p:blipFill>
          <a:blip r:embed="rId3" cstate="print"/>
          <a:stretch>
            <a:fillRect/>
          </a:stretch>
        </p:blipFill>
        <p:spPr>
          <a:xfrm>
            <a:off x="3128761" y="2427931"/>
            <a:ext cx="2886478" cy="2152951"/>
          </a:xfrm>
          <a:noFill/>
          <a:ln w="3175">
            <a:solidFill>
              <a:schemeClr val="accent4"/>
            </a:solidFill>
          </a:ln>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a:ln/>
        </p:spPr>
        <p:txBody>
          <a:bodyPr/>
          <a:lstStyle/>
          <a:p>
            <a:pPr eaLnBrk="1" hangingPunct="1"/>
            <a:r>
              <a:rPr lang="en-US"/>
              <a:t>Physical and Institutional PPF’s</a:t>
            </a:r>
          </a:p>
        </p:txBody>
      </p:sp>
      <p:sp>
        <p:nvSpPr>
          <p:cNvPr id="66565" name="Rectangle 5"/>
          <p:cNvSpPr>
            <a:spLocks noChangeArrowheads="1"/>
          </p:cNvSpPr>
          <p:nvPr/>
        </p:nvSpPr>
        <p:spPr bwMode="auto">
          <a:xfrm>
            <a:off x="0" y="1600200"/>
            <a:ext cx="50292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Clr>
                <a:srgbClr val="002060"/>
              </a:buClr>
              <a:buFont typeface="Wingdings" pitchFamily="2" charset="2"/>
              <a:buChar char="Ø"/>
            </a:pPr>
            <a:r>
              <a:rPr lang="en-US" sz="2000">
                <a:solidFill>
                  <a:srgbClr val="002060"/>
                </a:solidFill>
                <a:latin typeface="Palatino Linotype" pitchFamily="18" charset="0"/>
              </a:rPr>
              <a:t>The </a:t>
            </a:r>
            <a:r>
              <a:rPr lang="en-US" sz="2000" b="1">
                <a:solidFill>
                  <a:srgbClr val="002060"/>
                </a:solidFill>
                <a:latin typeface="Palatino Linotype" pitchFamily="18" charset="0"/>
              </a:rPr>
              <a:t>physical PPF</a:t>
            </a:r>
            <a:r>
              <a:rPr lang="en-US" sz="2000">
                <a:solidFill>
                  <a:srgbClr val="002060"/>
                </a:solidFill>
                <a:latin typeface="Palatino Linotype" pitchFamily="18" charset="0"/>
              </a:rPr>
              <a:t> illustrates different  combinations of goods the economy can produce given the physical constraints of finite resources and (2) the current state of technology.</a:t>
            </a:r>
          </a:p>
          <a:p>
            <a:pPr marL="342900" indent="-342900">
              <a:buClr>
                <a:srgbClr val="002060"/>
              </a:buClr>
              <a:buFont typeface="Wingdings" pitchFamily="2" charset="2"/>
              <a:buChar char="Ø"/>
            </a:pPr>
            <a:r>
              <a:rPr lang="en-US" sz="2000">
                <a:solidFill>
                  <a:srgbClr val="002060"/>
                </a:solidFill>
                <a:latin typeface="Palatino Linotype" pitchFamily="18" charset="0"/>
              </a:rPr>
              <a:t>The </a:t>
            </a:r>
            <a:r>
              <a:rPr lang="en-US" sz="2000" b="1">
                <a:solidFill>
                  <a:srgbClr val="002060"/>
                </a:solidFill>
                <a:latin typeface="Palatino Linotype" pitchFamily="18" charset="0"/>
              </a:rPr>
              <a:t>institutional PPF</a:t>
            </a:r>
            <a:r>
              <a:rPr lang="en-US" sz="2000">
                <a:solidFill>
                  <a:srgbClr val="002060"/>
                </a:solidFill>
                <a:latin typeface="Palatino Linotype" pitchFamily="18" charset="0"/>
              </a:rPr>
              <a:t> illustrates different combinations of goods the economy can produce given the physical constraints  (1) finite resources, (2) the current state of technology, and (3) any institutional constraints.</a:t>
            </a:r>
          </a:p>
        </p:txBody>
      </p:sp>
      <p:sp>
        <p:nvSpPr>
          <p:cNvPr id="8" name="Rounded Rectangle 7">
            <a:hlinkClick r:id="rId4" action="ppaction://hlinksldjump"/>
          </p:cNvPr>
          <p:cNvSpPr/>
          <p:nvPr/>
        </p:nvSpPr>
        <p:spPr bwMode="auto">
          <a:xfrm>
            <a:off x="76962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6565">
                                            <p:txEl>
                                              <p:pRg st="0" end="0"/>
                                            </p:txEl>
                                          </p:spTgt>
                                        </p:tgtEl>
                                        <p:attrNameLst>
                                          <p:attrName>style.visibility</p:attrName>
                                        </p:attrNameLst>
                                      </p:cBhvr>
                                      <p:to>
                                        <p:strVal val="visible"/>
                                      </p:to>
                                    </p:set>
                                    <p:animEffect transition="in" filter="fade">
                                      <p:cBhvr>
                                        <p:cTn id="7" dur="2000"/>
                                        <p:tgtEl>
                                          <p:spTgt spid="665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6565">
                                            <p:txEl>
                                              <p:pRg st="1" end="1"/>
                                            </p:txEl>
                                          </p:spTgt>
                                        </p:tgtEl>
                                        <p:attrNameLst>
                                          <p:attrName>style.visibility</p:attrName>
                                        </p:attrNameLst>
                                      </p:cBhvr>
                                      <p:to>
                                        <p:strVal val="visible"/>
                                      </p:to>
                                    </p:set>
                                    <p:animEffect transition="in" filter="fade">
                                      <p:cBhvr>
                                        <p:cTn id="12" dur="2000"/>
                                        <p:tgtEl>
                                          <p:spTgt spid="665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Grp="1" noChangeAspect="1" noChangeArrowheads="1"/>
          </p:cNvPicPr>
          <p:nvPr>
            <p:ph idx="1"/>
          </p:nvPr>
        </p:nvPicPr>
        <p:blipFill>
          <a:blip r:embed="rId3" cstate="print"/>
          <a:stretch>
            <a:fillRect/>
          </a:stretch>
        </p:blipFill>
        <p:spPr>
          <a:xfrm>
            <a:off x="3128761" y="2427931"/>
            <a:ext cx="2886478" cy="2152951"/>
          </a:xfrm>
          <a:noFill/>
          <a:ln w="3175">
            <a:solidFill>
              <a:schemeClr val="accent4"/>
            </a:solidFill>
          </a:ln>
          <a:extLst>
            <a:ext uri="{909E8E84-426E-40DD-AFC4-6F175D3DCCD1}">
              <a14:hiddenFill xmlns:a14="http://schemas.microsoft.com/office/drawing/2010/main">
                <a:solidFill>
                  <a:srgbClr val="FFFFFF"/>
                </a:solidFill>
              </a14:hiddenFill>
            </a:ext>
          </a:extLst>
        </p:spPr>
      </p:pic>
      <p:sp>
        <p:nvSpPr>
          <p:cNvPr id="22530" name="Rectangle 2"/>
          <p:cNvSpPr>
            <a:spLocks noGrp="1" noChangeArrowheads="1"/>
          </p:cNvSpPr>
          <p:nvPr>
            <p:ph type="title"/>
          </p:nvPr>
        </p:nvSpPr>
        <p:spPr>
          <a:xfrm>
            <a:off x="381000" y="304800"/>
            <a:ext cx="8229600" cy="884238"/>
          </a:xfrm>
          <a:ln/>
        </p:spPr>
        <p:txBody>
          <a:bodyPr/>
          <a:lstStyle/>
          <a:p>
            <a:pPr eaLnBrk="1" hangingPunct="1"/>
            <a:r>
              <a:rPr lang="en-US"/>
              <a:t>Physical and Institutional PPF’s</a:t>
            </a:r>
          </a:p>
        </p:txBody>
      </p:sp>
      <p:sp>
        <p:nvSpPr>
          <p:cNvPr id="68612" name="Rectangle 4"/>
          <p:cNvSpPr>
            <a:spLocks noChangeArrowheads="1"/>
          </p:cNvSpPr>
          <p:nvPr/>
        </p:nvSpPr>
        <p:spPr bwMode="auto">
          <a:xfrm>
            <a:off x="152400" y="1219200"/>
            <a:ext cx="4953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Wingdings" pitchFamily="2" charset="2"/>
              <a:buChar char="Ø"/>
            </a:pPr>
            <a:r>
              <a:rPr lang="en-US" sz="2000">
                <a:solidFill>
                  <a:srgbClr val="002060"/>
                </a:solidFill>
                <a:latin typeface="Palatino Linotype" pitchFamily="18" charset="0"/>
              </a:rPr>
              <a:t>The economy is at the natural unemployment rate if it is located on its institutional PPF, such as at points A, B, or C. </a:t>
            </a:r>
          </a:p>
          <a:p>
            <a:pPr marL="342900" indent="-342900">
              <a:buFont typeface="Wingdings" pitchFamily="2" charset="2"/>
              <a:buChar char="Ø"/>
            </a:pPr>
            <a:r>
              <a:rPr lang="en-US" sz="2000">
                <a:solidFill>
                  <a:srgbClr val="002060"/>
                </a:solidFill>
                <a:latin typeface="Palatino Linotype" pitchFamily="18" charset="0"/>
              </a:rPr>
              <a:t>An economy can never operate beyond its physical PPF, but it is possible for it to operate beyond its institutional PPF because institutional constraints are not always equally effective. </a:t>
            </a:r>
          </a:p>
          <a:p>
            <a:pPr marL="342900" indent="-342900">
              <a:buFont typeface="Wingdings" pitchFamily="2" charset="2"/>
              <a:buChar char="Ø"/>
            </a:pPr>
            <a:r>
              <a:rPr lang="en-US" sz="2000">
                <a:solidFill>
                  <a:srgbClr val="002060"/>
                </a:solidFill>
                <a:latin typeface="Palatino Linotype" pitchFamily="18" charset="0"/>
              </a:rPr>
              <a:t>If the economy does operate beyond its institutional PPF (i.e. minimum wage), such as at point D, then the unemployment rate in the economy is lower than the natural unemployment rate.</a:t>
            </a:r>
          </a:p>
          <a:p>
            <a:pPr marL="342900" indent="-342900">
              <a:buFont typeface="Wingdings" pitchFamily="2" charset="2"/>
              <a:buChar char="ü"/>
            </a:pPr>
            <a:endParaRPr lang="en-US" sz="2000">
              <a:solidFill>
                <a:srgbClr val="002060"/>
              </a:solidFill>
              <a:latin typeface="Palatino Linotype" pitchFamily="18" charset="0"/>
            </a:endParaRPr>
          </a:p>
        </p:txBody>
      </p:sp>
      <p:sp>
        <p:nvSpPr>
          <p:cNvPr id="7" name="Rounded Rectangle 6">
            <a:hlinkClick r:id="rId4" action="ppaction://hlinksldjump"/>
          </p:cNvPr>
          <p:cNvSpPr/>
          <p:nvPr/>
        </p:nvSpPr>
        <p:spPr bwMode="auto">
          <a:xfrm>
            <a:off x="76962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animEffect transition="in" filter="fade">
                                      <p:cBhvr>
                                        <p:cTn id="7" dur="2000"/>
                                        <p:tgtEl>
                                          <p:spTgt spid="686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2">
                                            <p:txEl>
                                              <p:pRg st="1" end="1"/>
                                            </p:txEl>
                                          </p:spTgt>
                                        </p:tgtEl>
                                        <p:attrNameLst>
                                          <p:attrName>style.visibility</p:attrName>
                                        </p:attrNameLst>
                                      </p:cBhvr>
                                      <p:to>
                                        <p:strVal val="visible"/>
                                      </p:to>
                                    </p:set>
                                    <p:animEffect transition="in" filter="fade">
                                      <p:cBhvr>
                                        <p:cTn id="12" dur="2000"/>
                                        <p:tgtEl>
                                          <p:spTgt spid="686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8612">
                                            <p:txEl>
                                              <p:pRg st="2" end="2"/>
                                            </p:txEl>
                                          </p:spTgt>
                                        </p:tgtEl>
                                        <p:attrNameLst>
                                          <p:attrName>style.visibility</p:attrName>
                                        </p:attrNameLst>
                                      </p:cBhvr>
                                      <p:to>
                                        <p:strVal val="visible"/>
                                      </p:to>
                                    </p:set>
                                    <p:animEffect transition="in" filter="fade">
                                      <p:cBhvr>
                                        <p:cTn id="17" dur="2000"/>
                                        <p:tgtEl>
                                          <p:spTgt spid="686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a:ln/>
        </p:spPr>
        <p:txBody>
          <a:bodyPr/>
          <a:lstStyle/>
          <a:p>
            <a:pPr eaLnBrk="1" hangingPunct="1"/>
            <a:r>
              <a:rPr lang="en-US"/>
              <a:t>Three states of the Economy</a:t>
            </a:r>
          </a:p>
        </p:txBody>
      </p:sp>
      <p:pic>
        <p:nvPicPr>
          <p:cNvPr id="235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295400"/>
            <a:ext cx="73914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4"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ln/>
        </p:spPr>
        <p:txBody>
          <a:bodyPr/>
          <a:lstStyle/>
          <a:p>
            <a:pPr eaLnBrk="1" hangingPunct="1"/>
            <a:r>
              <a:rPr lang="en-US"/>
              <a:t>Long-run Equilibrium</a:t>
            </a:r>
          </a:p>
        </p:txBody>
      </p:sp>
      <p:sp>
        <p:nvSpPr>
          <p:cNvPr id="24579" name="Rectangle 4"/>
          <p:cNvSpPr>
            <a:spLocks noChangeArrowheads="1"/>
          </p:cNvSpPr>
          <p:nvPr/>
        </p:nvSpPr>
        <p:spPr bwMode="auto">
          <a:xfrm>
            <a:off x="381000" y="1676400"/>
            <a:ext cx="3581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002060"/>
                </a:solidFill>
                <a:latin typeface="Palatino Linotype" pitchFamily="18" charset="0"/>
              </a:rPr>
              <a:t>The condition where the Real GDP the economy is producing is equal to the Natural Real GDP and the unemployment rate is equal to the natural unemployment rate.</a:t>
            </a:r>
          </a:p>
        </p:txBody>
      </p:sp>
      <p:pic>
        <p:nvPicPr>
          <p:cNvPr id="11269" name="Picture 5"/>
          <p:cNvPicPr>
            <a:picLocks noChangeAspect="1" noChangeArrowheads="1"/>
          </p:cNvPicPr>
          <p:nvPr/>
        </p:nvPicPr>
        <p:blipFill>
          <a:blip r:embed="rId3" cstate="print"/>
          <a:srcRect/>
          <a:stretch>
            <a:fillRect/>
          </a:stretch>
        </p:blipFill>
        <p:spPr bwMode="auto">
          <a:xfrm>
            <a:off x="4267200" y="1676400"/>
            <a:ext cx="4216400" cy="4479925"/>
          </a:xfrm>
          <a:prstGeom prst="rect">
            <a:avLst/>
          </a:prstGeom>
          <a:noFill/>
          <a:ln w="9525">
            <a:solidFill>
              <a:schemeClr val="accent4"/>
            </a:solidFill>
            <a:miter lim="800000"/>
            <a:headEnd/>
            <a:tailEnd/>
          </a:ln>
          <a:effectLst/>
        </p:spPr>
      </p:pic>
      <p:sp>
        <p:nvSpPr>
          <p:cNvPr id="7" name="Rounded Rectangle 6">
            <a:hlinkClick r:id="rId4" action="ppaction://hlinksldjump"/>
          </p:cNvPr>
          <p:cNvSpPr/>
          <p:nvPr/>
        </p:nvSpPr>
        <p:spPr bwMode="auto">
          <a:xfrm>
            <a:off x="76962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2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ln/>
        </p:spPr>
        <p:txBody>
          <a:bodyPr/>
          <a:lstStyle/>
          <a:p>
            <a:pPr eaLnBrk="1" hangingPunct="1"/>
            <a:r>
              <a:rPr lang="en-US"/>
              <a:t>Long-run Equilibrium</a:t>
            </a:r>
          </a:p>
        </p:txBody>
      </p:sp>
      <p:sp>
        <p:nvSpPr>
          <p:cNvPr id="62468" name="Rectangle 4"/>
          <p:cNvSpPr>
            <a:spLocks noChangeArrowheads="1"/>
          </p:cNvSpPr>
          <p:nvPr/>
        </p:nvSpPr>
        <p:spPr bwMode="auto">
          <a:xfrm>
            <a:off x="228600" y="1595438"/>
            <a:ext cx="37338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000">
                <a:solidFill>
                  <a:srgbClr val="002060"/>
                </a:solidFill>
                <a:latin typeface="Palatino Linotype" pitchFamily="18" charset="0"/>
              </a:rPr>
              <a:t>The economy is currently operating at a Real GDP level of Q</a:t>
            </a:r>
            <a:r>
              <a:rPr lang="en-US" sz="2000" baseline="-25000">
                <a:solidFill>
                  <a:srgbClr val="002060"/>
                </a:solidFill>
                <a:latin typeface="Palatino Linotype" pitchFamily="18" charset="0"/>
              </a:rPr>
              <a:t>1</a:t>
            </a:r>
            <a:r>
              <a:rPr lang="en-US" sz="2000">
                <a:solidFill>
                  <a:srgbClr val="002060"/>
                </a:solidFill>
                <a:latin typeface="Palatino Linotype" pitchFamily="18" charset="0"/>
              </a:rPr>
              <a:t>,which is equal to Q</a:t>
            </a:r>
            <a:r>
              <a:rPr lang="en-US" sz="2000" baseline="-25000">
                <a:solidFill>
                  <a:srgbClr val="002060"/>
                </a:solidFill>
                <a:latin typeface="Palatino Linotype" pitchFamily="18" charset="0"/>
              </a:rPr>
              <a:t>N</a:t>
            </a:r>
            <a:r>
              <a:rPr lang="en-US" sz="2000">
                <a:solidFill>
                  <a:srgbClr val="002060"/>
                </a:solidFill>
                <a:latin typeface="Palatino Linotype" pitchFamily="18" charset="0"/>
              </a:rPr>
              <a:t>. </a:t>
            </a:r>
          </a:p>
          <a:p>
            <a:pPr>
              <a:buFont typeface="Wingdings" pitchFamily="2" charset="2"/>
              <a:buChar char="Ø"/>
            </a:pPr>
            <a:endParaRPr lang="en-US" sz="2000">
              <a:solidFill>
                <a:srgbClr val="002060"/>
              </a:solidFill>
              <a:latin typeface="Palatino Linotype" pitchFamily="18" charset="0"/>
            </a:endParaRPr>
          </a:p>
          <a:p>
            <a:pPr>
              <a:buFont typeface="Wingdings" pitchFamily="2" charset="2"/>
              <a:buChar char="Ø"/>
            </a:pPr>
            <a:r>
              <a:rPr lang="en-US" sz="2000">
                <a:solidFill>
                  <a:srgbClr val="002060"/>
                </a:solidFill>
                <a:latin typeface="Palatino Linotype" pitchFamily="18" charset="0"/>
              </a:rPr>
              <a:t>In other words, the economy is producing its Natural Real GDP or potential output. </a:t>
            </a:r>
          </a:p>
          <a:p>
            <a:pPr>
              <a:buFont typeface="Wingdings" pitchFamily="2" charset="2"/>
              <a:buChar char="Ø"/>
            </a:pPr>
            <a:endParaRPr lang="en-US" sz="2000">
              <a:solidFill>
                <a:srgbClr val="002060"/>
              </a:solidFill>
              <a:latin typeface="Palatino Linotype" pitchFamily="18" charset="0"/>
            </a:endParaRPr>
          </a:p>
          <a:p>
            <a:pPr>
              <a:buFont typeface="Wingdings" pitchFamily="2" charset="2"/>
              <a:buChar char="Ø"/>
            </a:pPr>
            <a:r>
              <a:rPr lang="en-US" sz="2000">
                <a:solidFill>
                  <a:srgbClr val="002060"/>
                </a:solidFill>
                <a:latin typeface="Palatino Linotype" pitchFamily="18" charset="0"/>
              </a:rPr>
              <a:t>When this condition (Q</a:t>
            </a:r>
            <a:r>
              <a:rPr lang="en-US" sz="2000" baseline="-25000">
                <a:solidFill>
                  <a:srgbClr val="002060"/>
                </a:solidFill>
                <a:latin typeface="Palatino Linotype" pitchFamily="18" charset="0"/>
              </a:rPr>
              <a:t>1</a:t>
            </a:r>
            <a:r>
              <a:rPr lang="en-US" sz="2000">
                <a:solidFill>
                  <a:srgbClr val="002060"/>
                </a:solidFill>
                <a:latin typeface="Palatino Linotype" pitchFamily="18" charset="0"/>
                <a:cs typeface="Arial" charset="0"/>
              </a:rPr>
              <a:t>=</a:t>
            </a:r>
            <a:r>
              <a:rPr lang="en-US" sz="2000">
                <a:solidFill>
                  <a:srgbClr val="002060"/>
                </a:solidFill>
                <a:latin typeface="Palatino Linotype" pitchFamily="18" charset="0"/>
              </a:rPr>
              <a:t> Q</a:t>
            </a:r>
            <a:r>
              <a:rPr lang="en-US" sz="2000" baseline="-25000">
                <a:solidFill>
                  <a:srgbClr val="002060"/>
                </a:solidFill>
                <a:latin typeface="Palatino Linotype" pitchFamily="18" charset="0"/>
              </a:rPr>
              <a:t>N</a:t>
            </a:r>
            <a:r>
              <a:rPr lang="en-US" sz="2000">
                <a:solidFill>
                  <a:srgbClr val="002060"/>
                </a:solidFill>
                <a:latin typeface="Palatino Linotype" pitchFamily="18" charset="0"/>
              </a:rPr>
              <a:t>) exists, the economy is said to be in long-run equilibrium.</a:t>
            </a:r>
          </a:p>
        </p:txBody>
      </p:sp>
      <p:pic>
        <p:nvPicPr>
          <p:cNvPr id="6" name="Picture 5"/>
          <p:cNvPicPr>
            <a:picLocks noChangeAspect="1" noChangeArrowheads="1"/>
          </p:cNvPicPr>
          <p:nvPr/>
        </p:nvPicPr>
        <p:blipFill>
          <a:blip r:embed="rId3" cstate="print"/>
          <a:srcRect/>
          <a:stretch>
            <a:fillRect/>
          </a:stretch>
        </p:blipFill>
        <p:spPr bwMode="auto">
          <a:xfrm>
            <a:off x="4267200" y="1676400"/>
            <a:ext cx="4216400" cy="4479925"/>
          </a:xfrm>
          <a:prstGeom prst="rect">
            <a:avLst/>
          </a:prstGeom>
          <a:noFill/>
          <a:ln w="9525">
            <a:solidFill>
              <a:schemeClr val="accent4"/>
            </a:solidFill>
            <a:miter lim="800000"/>
            <a:headEnd/>
            <a:tailEnd/>
          </a:ln>
          <a:effectLst/>
        </p:spPr>
      </p:pic>
      <p:sp>
        <p:nvSpPr>
          <p:cNvPr id="8" name="Rounded Rectangle 7">
            <a:hlinkClick r:id="rId4" action="ppaction://hlinksldjump"/>
          </p:cNvPr>
          <p:cNvSpPr/>
          <p:nvPr/>
        </p:nvSpPr>
        <p:spPr bwMode="auto">
          <a:xfrm>
            <a:off x="76962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animEffect transition="in" filter="fade">
                                      <p:cBhvr>
                                        <p:cTn id="7" dur="2000"/>
                                        <p:tgtEl>
                                          <p:spTgt spid="624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2468">
                                            <p:txEl>
                                              <p:pRg st="2" end="2"/>
                                            </p:txEl>
                                          </p:spTgt>
                                        </p:tgtEl>
                                        <p:attrNameLst>
                                          <p:attrName>style.visibility</p:attrName>
                                        </p:attrNameLst>
                                      </p:cBhvr>
                                      <p:to>
                                        <p:strVal val="visible"/>
                                      </p:to>
                                    </p:set>
                                    <p:animEffect transition="in" filter="fade">
                                      <p:cBhvr>
                                        <p:cTn id="12" dur="2000"/>
                                        <p:tgtEl>
                                          <p:spTgt spid="6246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2468">
                                            <p:txEl>
                                              <p:pRg st="4" end="4"/>
                                            </p:txEl>
                                          </p:spTgt>
                                        </p:tgtEl>
                                        <p:attrNameLst>
                                          <p:attrName>style.visibility</p:attrName>
                                        </p:attrNameLst>
                                      </p:cBhvr>
                                      <p:to>
                                        <p:strVal val="visible"/>
                                      </p:to>
                                    </p:set>
                                    <p:animEffect transition="in" filter="fade">
                                      <p:cBhvr>
                                        <p:cTn id="17" dur="2000"/>
                                        <p:tgtEl>
                                          <p:spTgt spid="624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marL="514350" indent="-514350" eaLnBrk="1" hangingPunct="1">
              <a:buFont typeface="Wingdings" pitchFamily="2" charset="2"/>
              <a:buAutoNum type="arabicPeriod"/>
              <a:defRPr/>
            </a:pPr>
            <a:r>
              <a:rPr lang="en-US" sz="2800" b="1" dirty="0"/>
              <a:t>What is a recessionary gap? an inflationary gap?</a:t>
            </a:r>
          </a:p>
          <a:p>
            <a:pPr>
              <a:buFont typeface="Wingdings" pitchFamily="2" charset="2"/>
              <a:buNone/>
              <a:defRPr/>
            </a:pPr>
            <a:r>
              <a:rPr lang="en-US" sz="2000" dirty="0"/>
              <a:t>	A recessionary gap exists if the economy is producing a Real GDP level that is less than Natural Real GDP. An inflationary gap exists if the economy is producing a Real GDP level that is more than Natural Real GDP.</a:t>
            </a:r>
          </a:p>
          <a:p>
            <a:pPr marL="514350" indent="-514350" eaLnBrk="1" hangingPunct="1">
              <a:buFont typeface="Wingdings" pitchFamily="2" charset="2"/>
              <a:buNone/>
              <a:defRPr/>
            </a:pPr>
            <a:endParaRPr lang="en-US" dirty="0"/>
          </a:p>
          <a:p>
            <a:pPr marL="514350" indent="-514350" eaLnBrk="1" hangingPunct="1">
              <a:buFont typeface="Wingdings" pitchFamily="2" charset="2"/>
              <a:buNone/>
              <a:defRPr/>
            </a:pPr>
            <a:endParaRPr lang="en-US" dirty="0"/>
          </a:p>
          <a:p>
            <a:pPr eaLnBrk="1" hangingPunct="1">
              <a:buFont typeface="Wingdings" pitchFamily="2" charset="2"/>
              <a:buNone/>
              <a:defRPr/>
            </a:pPr>
            <a:endParaRPr lang="en-US" dirty="0"/>
          </a:p>
        </p:txBody>
      </p:sp>
      <p:sp>
        <p:nvSpPr>
          <p:cNvPr id="26626"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20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fade">
                                      <p:cBhvr>
                                        <p:cTn id="12" dur="2000"/>
                                        <p:tgtEl>
                                          <p:spTgt spid="706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buFont typeface="Wingdings" pitchFamily="2" charset="2"/>
              <a:buNone/>
            </a:pPr>
            <a:r>
              <a:rPr lang="en-US" sz="2800" b="1" dirty="0"/>
              <a:t>2. What is the state of the labor market when the economy is in a recessionary gap? in an inflationary gap?</a:t>
            </a:r>
          </a:p>
          <a:p>
            <a:pPr>
              <a:buFont typeface="Wingdings" pitchFamily="2" charset="2"/>
              <a:buNone/>
            </a:pPr>
            <a:r>
              <a:rPr lang="en-US" sz="2000" dirty="0"/>
              <a:t>	When the economy is in a recessionary gap, the labor market has a surplus. When the economy is in an inflationary gap, there is a shortage in the labor market.</a:t>
            </a:r>
          </a:p>
          <a:p>
            <a:pPr eaLnBrk="1" hangingPunct="1">
              <a:buFont typeface="Wingdings" pitchFamily="2" charset="2"/>
              <a:buNone/>
            </a:pPr>
            <a:endParaRPr lang="en-US" sz="2000" dirty="0"/>
          </a:p>
          <a:p>
            <a:pPr eaLnBrk="1" hangingPunct="1">
              <a:buFont typeface="Wingdings" pitchFamily="2" charset="2"/>
              <a:buNone/>
            </a:pPr>
            <a:endParaRPr lang="en-US" dirty="0"/>
          </a:p>
          <a:p>
            <a:pPr eaLnBrk="1" hangingPunct="1">
              <a:buFont typeface="Wingdings" pitchFamily="2" charset="2"/>
              <a:buNone/>
            </a:pPr>
            <a:endParaRPr lang="en-US" dirty="0"/>
          </a:p>
        </p:txBody>
      </p:sp>
      <p:sp>
        <p:nvSpPr>
          <p:cNvPr id="27650"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20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fade">
                                      <p:cBhvr>
                                        <p:cTn id="12" dur="2000"/>
                                        <p:tgtEl>
                                          <p:spTgt spid="706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buFont typeface="Wingdings" pitchFamily="2" charset="2"/>
              <a:buNone/>
            </a:pPr>
            <a:r>
              <a:rPr lang="en-US" sz="2800" b="1" dirty="0"/>
              <a:t>3. If the economy is in an inflationary gap, locate its position in terms of the two PPFs discussed in this section.</a:t>
            </a:r>
          </a:p>
          <a:p>
            <a:pPr>
              <a:buFont typeface="Wingdings" pitchFamily="2" charset="2"/>
              <a:buNone/>
            </a:pPr>
            <a:r>
              <a:rPr lang="en-US" sz="2000" dirty="0"/>
              <a:t>	The economy is somewhere above the institutional PPF and below the physical PPF.</a:t>
            </a:r>
          </a:p>
          <a:p>
            <a:pPr eaLnBrk="1" hangingPunct="1">
              <a:buFont typeface="Wingdings" pitchFamily="2" charset="2"/>
              <a:buNone/>
            </a:pPr>
            <a:endParaRPr lang="en-US" dirty="0"/>
          </a:p>
        </p:txBody>
      </p:sp>
      <p:sp>
        <p:nvSpPr>
          <p:cNvPr id="28674"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20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fade">
                                      <p:cBhvr>
                                        <p:cTn id="12" dur="2000"/>
                                        <p:tgtEl>
                                          <p:spTgt spid="706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a:hlinkClick r:id="rId3"/>
          </p:cNvPr>
          <p:cNvPicPr>
            <a:picLocks noGrp="1" noChangeAspect="1" noChangeArrowheads="1"/>
          </p:cNvPicPr>
          <p:nvPr>
            <p:ph idx="1"/>
          </p:nvPr>
        </p:nvPicPr>
        <p:blipFill>
          <a:blip r:embed="rId4" cstate="print"/>
          <a:stretch>
            <a:fillRect/>
          </a:stretch>
        </p:blipFill>
        <p:spPr>
          <a:xfrm>
            <a:off x="274297" y="1911581"/>
            <a:ext cx="8595405" cy="3185650"/>
          </a:xfrm>
          <a:ln w="3175">
            <a:solidFill>
              <a:schemeClr val="accent4"/>
            </a:solidFill>
          </a:ln>
        </p:spPr>
      </p:pic>
      <p:sp>
        <p:nvSpPr>
          <p:cNvPr id="29698" name="Rectangle 2"/>
          <p:cNvSpPr>
            <a:spLocks noGrp="1" noChangeArrowheads="1"/>
          </p:cNvSpPr>
          <p:nvPr>
            <p:ph type="title"/>
          </p:nvPr>
        </p:nvSpPr>
        <p:spPr>
          <a:ln/>
        </p:spPr>
        <p:txBody>
          <a:bodyPr/>
          <a:lstStyle/>
          <a:p>
            <a:pPr eaLnBrk="1" hangingPunct="1"/>
            <a:r>
              <a:rPr lang="en-US" sz="3600"/>
              <a:t>Self Regulating Economy</a:t>
            </a:r>
            <a:br>
              <a:rPr lang="en-US"/>
            </a:br>
            <a:r>
              <a:rPr lang="en-US" sz="2800"/>
              <a:t>Closing the Recessionary (Contractionary) Gap</a:t>
            </a:r>
          </a:p>
        </p:txBody>
      </p:sp>
      <p:sp>
        <p:nvSpPr>
          <p:cNvPr id="21508" name="Rectangle 4"/>
          <p:cNvSpPr>
            <a:spLocks noChangeArrowheads="1"/>
          </p:cNvSpPr>
          <p:nvPr/>
        </p:nvSpPr>
        <p:spPr bwMode="auto">
          <a:xfrm>
            <a:off x="3505200" y="1295400"/>
            <a:ext cx="2286000" cy="928688"/>
          </a:xfrm>
          <a:prstGeom prst="rect">
            <a:avLst/>
          </a:prstGeom>
          <a:noFill/>
          <a:ln w="12700">
            <a:solidFill>
              <a:schemeClr val="accent5"/>
            </a:solidFill>
            <a:miter lim="800000"/>
            <a:headEnd/>
            <a:tailEnd/>
          </a:ln>
        </p:spPr>
        <p:txBody>
          <a:bodyPr>
            <a:spAutoFit/>
          </a:bodyPr>
          <a:lstStyle/>
          <a:p>
            <a:pPr>
              <a:defRPr/>
            </a:pPr>
            <a:r>
              <a:rPr lang="en-US" dirty="0">
                <a:solidFill>
                  <a:srgbClr val="002060"/>
                </a:solidFill>
                <a:latin typeface="Palatino Linotype" pitchFamily="18" charset="0"/>
              </a:rPr>
              <a:t>Click the graph below for a tutorial on this subject.</a:t>
            </a:r>
          </a:p>
        </p:txBody>
      </p:sp>
      <p:sp>
        <p:nvSpPr>
          <p:cNvPr id="7" name="Rounded Rectangle 6">
            <a:hlinkClick r:id="rId5"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0" y="1524000"/>
            <a:ext cx="4267200" cy="5181600"/>
          </a:xfrm>
          <a:noFill/>
          <a:extLst>
            <a:ext uri="{909E8E84-426E-40DD-AFC4-6F175D3DCCD1}">
              <a14:hiddenFill xmlns:a14="http://schemas.microsoft.com/office/drawing/2010/main">
                <a:solidFill>
                  <a:srgbClr val="FFFFFF"/>
                </a:solidFill>
              </a14:hiddenFill>
            </a:ext>
          </a:extLst>
        </p:spPr>
        <p:txBody>
          <a:bodyPr/>
          <a:lstStyle/>
          <a:p>
            <a:pPr eaLnBrk="1" hangingPunct="1">
              <a:buFont typeface="Wingdings" pitchFamily="2" charset="2"/>
              <a:buChar char="Ø"/>
            </a:pPr>
            <a:r>
              <a:rPr lang="en-US" sz="2400"/>
              <a:t>The economy is at P</a:t>
            </a:r>
            <a:r>
              <a:rPr lang="en-US" sz="2400" baseline="-25000"/>
              <a:t>1 </a:t>
            </a:r>
            <a:r>
              <a:rPr lang="en-US" sz="2400"/>
              <a:t>and Real GDP of $9 trillion. </a:t>
            </a:r>
          </a:p>
          <a:p>
            <a:pPr eaLnBrk="1" hangingPunct="1">
              <a:buFont typeface="Wingdings" pitchFamily="2" charset="2"/>
              <a:buChar char="Ø"/>
            </a:pPr>
            <a:r>
              <a:rPr lang="en-US" sz="2400"/>
              <a:t>Because Real GDP is less than Natural Real GDP ($10 trillion), the economy is in a recessionary gap and the unemployment rate is higher than the natural unemployment rate. </a:t>
            </a:r>
          </a:p>
        </p:txBody>
      </p:sp>
      <p:sp>
        <p:nvSpPr>
          <p:cNvPr id="30722" name="Rectangle 2"/>
          <p:cNvSpPr>
            <a:spLocks noGrp="1" noChangeArrowheads="1"/>
          </p:cNvSpPr>
          <p:nvPr>
            <p:ph type="title"/>
          </p:nvPr>
        </p:nvSpPr>
        <p:spPr>
          <a:ln/>
        </p:spPr>
        <p:txBody>
          <a:bodyPr/>
          <a:lstStyle/>
          <a:p>
            <a:pPr eaLnBrk="1" hangingPunct="1"/>
            <a:r>
              <a:rPr lang="en-US" sz="3600"/>
              <a:t>Self Regulating Economy</a:t>
            </a:r>
            <a:br>
              <a:rPr lang="en-US"/>
            </a:br>
            <a:r>
              <a:rPr lang="en-US" sz="2800"/>
              <a:t>Closing the Recessionary (Contractionary) Gap</a:t>
            </a:r>
          </a:p>
        </p:txBody>
      </p:sp>
      <p:pic>
        <p:nvPicPr>
          <p:cNvPr id="22532" name="Picture 4"/>
          <p:cNvPicPr>
            <a:picLocks noChangeAspect="1" noChangeArrowheads="1"/>
          </p:cNvPicPr>
          <p:nvPr/>
        </p:nvPicPr>
        <p:blipFill>
          <a:blip r:embed="rId3" cstate="print"/>
          <a:srcRect l="2359" r="5652" b="3477"/>
          <a:stretch>
            <a:fillRect/>
          </a:stretch>
        </p:blipFill>
        <p:spPr bwMode="auto">
          <a:xfrm>
            <a:off x="4800600" y="1524000"/>
            <a:ext cx="3529013" cy="4343400"/>
          </a:xfrm>
          <a:prstGeom prst="rect">
            <a:avLst/>
          </a:prstGeom>
          <a:noFill/>
          <a:ln w="3175">
            <a:solidFill>
              <a:schemeClr val="accent4"/>
            </a:solidFill>
            <a:miter lim="800000"/>
            <a:headEnd/>
            <a:tailEnd/>
          </a:ln>
        </p:spPr>
      </p:pic>
      <p:sp>
        <p:nvSpPr>
          <p:cNvPr id="7" name="Rounded Rectangle 6">
            <a:hlinkClick r:id="rId4" action="ppaction://hlinksldjump"/>
          </p:cNvPr>
          <p:cNvSpPr/>
          <p:nvPr/>
        </p:nvSpPr>
        <p:spPr bwMode="auto">
          <a:xfrm>
            <a:off x="76962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fade">
                                      <p:cBhvr>
                                        <p:cTn id="7" dur="20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fade">
                                      <p:cBhvr>
                                        <p:cTn id="12" dur="2000"/>
                                        <p:tgtEl>
                                          <p:spTgt spid="78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dirty="0"/>
              <a:t>   The term </a:t>
            </a:r>
            <a:r>
              <a:rPr lang="en-US" i="1" dirty="0"/>
              <a:t>classical economics </a:t>
            </a:r>
            <a:r>
              <a:rPr lang="en-US" dirty="0"/>
              <a:t>is often used to refer to an era in the history of economic thought that stretched from about 1750 to the early 1900s. Although classical economists lived and wrote many years ago, their ideas are often employed by some modern-day economists.</a:t>
            </a:r>
          </a:p>
        </p:txBody>
      </p:sp>
      <p:sp>
        <p:nvSpPr>
          <p:cNvPr id="4098" name="Rectangle 2"/>
          <p:cNvSpPr>
            <a:spLocks noGrp="1" noChangeArrowheads="1"/>
          </p:cNvSpPr>
          <p:nvPr>
            <p:ph type="title"/>
          </p:nvPr>
        </p:nvSpPr>
        <p:spPr>
          <a:ln/>
        </p:spPr>
        <p:txBody>
          <a:bodyPr/>
          <a:lstStyle/>
          <a:p>
            <a:pPr eaLnBrk="1" hangingPunct="1"/>
            <a:r>
              <a:rPr lang="en-US"/>
              <a:t>Classical Economics</a:t>
            </a:r>
          </a:p>
        </p:txBody>
      </p:sp>
      <p:sp>
        <p:nvSpPr>
          <p:cNvPr id="4" name="Rounded Rectangle 3">
            <a:hlinkClick r:id="rId3"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pic>
        <p:nvPicPr>
          <p:cNvPr id="5" name="Picture 5" descr="Say"/>
          <p:cNvPicPr>
            <a:picLocks noChangeAspect="1" noChangeArrowheads="1"/>
          </p:cNvPicPr>
          <p:nvPr/>
        </p:nvPicPr>
        <p:blipFill>
          <a:blip r:embed="rId4" cstate="print"/>
          <a:srcRect/>
          <a:stretch>
            <a:fillRect/>
          </a:stretch>
        </p:blipFill>
        <p:spPr bwMode="auto">
          <a:xfrm>
            <a:off x="3733800" y="3657600"/>
            <a:ext cx="1154113" cy="1190625"/>
          </a:xfrm>
          <a:prstGeom prst="rect">
            <a:avLst/>
          </a:prstGeom>
          <a:noFill/>
          <a:ln w="76200" cmpd="tri">
            <a:solidFill>
              <a:schemeClr val="accent3"/>
            </a:solidFill>
            <a:miter lim="800000"/>
            <a:headEnd/>
            <a:tailEnd/>
          </a:ln>
        </p:spPr>
      </p:pic>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0" y="1524000"/>
            <a:ext cx="4800600" cy="5181600"/>
          </a:xfrm>
          <a:noFill/>
          <a:extLst>
            <a:ext uri="{909E8E84-426E-40DD-AFC4-6F175D3DCCD1}">
              <a14:hiddenFill xmlns:a14="http://schemas.microsoft.com/office/drawing/2010/main">
                <a:solidFill>
                  <a:srgbClr val="FFFFFF"/>
                </a:solidFill>
              </a14:hiddenFill>
            </a:ext>
          </a:extLst>
        </p:spPr>
        <p:txBody>
          <a:bodyPr/>
          <a:lstStyle/>
          <a:p>
            <a:pPr eaLnBrk="1" hangingPunct="1">
              <a:buFont typeface="Wingdings" pitchFamily="2" charset="2"/>
              <a:buChar char="Ø"/>
            </a:pPr>
            <a:r>
              <a:rPr lang="en-US" sz="2400" dirty="0"/>
              <a:t>Wage rates fall, and the short-run aggregate supply curve shifts from SRAS</a:t>
            </a:r>
            <a:r>
              <a:rPr lang="en-US" sz="2400" baseline="-25000" dirty="0"/>
              <a:t>1</a:t>
            </a:r>
            <a:r>
              <a:rPr lang="en-US" sz="2400" dirty="0"/>
              <a:t> to SRAS</a:t>
            </a:r>
            <a:r>
              <a:rPr lang="en-US" sz="2400" baseline="-25000" dirty="0"/>
              <a:t>2</a:t>
            </a:r>
            <a:r>
              <a:rPr lang="en-US" sz="2400" dirty="0"/>
              <a:t>.</a:t>
            </a:r>
          </a:p>
          <a:p>
            <a:pPr eaLnBrk="1" hangingPunct="1">
              <a:buFont typeface="Wingdings" pitchFamily="2" charset="2"/>
              <a:buChar char="Ø"/>
            </a:pPr>
            <a:r>
              <a:rPr lang="en-US" sz="2400" dirty="0"/>
              <a:t> As the price level falls, the real balance, interest rate, and international trade effects increase the quantity demanded of Real GDP.</a:t>
            </a:r>
          </a:p>
          <a:p>
            <a:pPr eaLnBrk="1" hangingPunct="1">
              <a:buFont typeface="Wingdings" pitchFamily="2" charset="2"/>
              <a:buChar char="Ø"/>
            </a:pPr>
            <a:r>
              <a:rPr lang="en-US" sz="2400" dirty="0"/>
              <a:t>Ultimately, the economy moves into long-run equilibrium at point 2.</a:t>
            </a:r>
          </a:p>
          <a:p>
            <a:pPr eaLnBrk="1" hangingPunct="1">
              <a:buFont typeface="Wingdings" pitchFamily="2" charset="2"/>
              <a:buChar char="Ø"/>
            </a:pPr>
            <a:endParaRPr lang="en-US" sz="2400" dirty="0"/>
          </a:p>
        </p:txBody>
      </p:sp>
      <p:sp>
        <p:nvSpPr>
          <p:cNvPr id="31746" name="Rectangle 2"/>
          <p:cNvSpPr>
            <a:spLocks noGrp="1" noChangeArrowheads="1"/>
          </p:cNvSpPr>
          <p:nvPr>
            <p:ph type="title"/>
          </p:nvPr>
        </p:nvSpPr>
        <p:spPr>
          <a:ln/>
        </p:spPr>
        <p:txBody>
          <a:bodyPr/>
          <a:lstStyle/>
          <a:p>
            <a:pPr eaLnBrk="1" hangingPunct="1"/>
            <a:r>
              <a:rPr lang="en-US" sz="3600"/>
              <a:t>Self Regulating Economy</a:t>
            </a:r>
            <a:br>
              <a:rPr lang="en-US"/>
            </a:br>
            <a:r>
              <a:rPr lang="en-US" sz="2800"/>
              <a:t>Closing the Recessionary (Contractionary) Gap</a:t>
            </a:r>
          </a:p>
        </p:txBody>
      </p:sp>
      <p:pic>
        <p:nvPicPr>
          <p:cNvPr id="23556" name="Picture 5"/>
          <p:cNvPicPr>
            <a:picLocks noChangeAspect="1" noChangeArrowheads="1"/>
          </p:cNvPicPr>
          <p:nvPr/>
        </p:nvPicPr>
        <p:blipFill>
          <a:blip r:embed="rId3" cstate="print"/>
          <a:srcRect/>
          <a:stretch>
            <a:fillRect/>
          </a:stretch>
        </p:blipFill>
        <p:spPr bwMode="auto">
          <a:xfrm>
            <a:off x="4800600" y="1447800"/>
            <a:ext cx="4051300" cy="4572000"/>
          </a:xfrm>
          <a:prstGeom prst="rect">
            <a:avLst/>
          </a:prstGeom>
          <a:noFill/>
          <a:ln w="3175">
            <a:solidFill>
              <a:schemeClr val="accent5"/>
            </a:solidFill>
            <a:miter lim="800000"/>
            <a:headEnd/>
            <a:tailEnd/>
          </a:ln>
        </p:spPr>
      </p:pic>
      <p:sp>
        <p:nvSpPr>
          <p:cNvPr id="7" name="Rounded Rectangle 6">
            <a:hlinkClick r:id="rId4" action="ppaction://hlinksldjump"/>
          </p:cNvPr>
          <p:cNvSpPr/>
          <p:nvPr/>
        </p:nvSpPr>
        <p:spPr bwMode="auto">
          <a:xfrm>
            <a:off x="76962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20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fade">
                                      <p:cBhvr>
                                        <p:cTn id="12" dur="2000"/>
                                        <p:tgtEl>
                                          <p:spTgt spid="80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fade">
                                      <p:cBhvr>
                                        <p:cTn id="17" dur="20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a:hlinkClick r:id="rId3"/>
          </p:cNvPr>
          <p:cNvPicPr>
            <a:picLocks noGrp="1" noChangeAspect="1" noChangeArrowheads="1"/>
          </p:cNvPicPr>
          <p:nvPr>
            <p:ph idx="1"/>
          </p:nvPr>
        </p:nvPicPr>
        <p:blipFill>
          <a:blip r:embed="rId4" cstate="print"/>
          <a:stretch>
            <a:fillRect/>
          </a:stretch>
        </p:blipFill>
        <p:spPr>
          <a:xfrm>
            <a:off x="274297" y="1911581"/>
            <a:ext cx="8595405" cy="3185650"/>
          </a:xfrm>
          <a:ln w="3175">
            <a:solidFill>
              <a:schemeClr val="accent5"/>
            </a:solidFill>
          </a:ln>
        </p:spPr>
      </p:pic>
      <p:sp>
        <p:nvSpPr>
          <p:cNvPr id="32770" name="Rectangle 2"/>
          <p:cNvSpPr>
            <a:spLocks noGrp="1" noChangeArrowheads="1"/>
          </p:cNvSpPr>
          <p:nvPr>
            <p:ph type="title"/>
          </p:nvPr>
        </p:nvSpPr>
        <p:spPr>
          <a:ln/>
        </p:spPr>
        <p:txBody>
          <a:bodyPr/>
          <a:lstStyle/>
          <a:p>
            <a:pPr eaLnBrk="1" hangingPunct="1"/>
            <a:r>
              <a:rPr lang="en-US" sz="3600"/>
              <a:t>Self Regulating Economy</a:t>
            </a:r>
            <a:br>
              <a:rPr lang="en-US"/>
            </a:br>
            <a:r>
              <a:rPr lang="en-US" sz="2800"/>
              <a:t>Closing the Inflationary (Expansionary) Gap</a:t>
            </a:r>
          </a:p>
        </p:txBody>
      </p:sp>
      <p:sp>
        <p:nvSpPr>
          <p:cNvPr id="24580" name="Rectangle 4"/>
          <p:cNvSpPr>
            <a:spLocks noChangeArrowheads="1"/>
          </p:cNvSpPr>
          <p:nvPr/>
        </p:nvSpPr>
        <p:spPr bwMode="auto">
          <a:xfrm>
            <a:off x="3429000" y="1600200"/>
            <a:ext cx="2286000" cy="928688"/>
          </a:xfrm>
          <a:prstGeom prst="rect">
            <a:avLst/>
          </a:prstGeom>
          <a:noFill/>
          <a:ln w="12700">
            <a:solidFill>
              <a:schemeClr val="accent5"/>
            </a:solidFill>
            <a:miter lim="800000"/>
            <a:headEnd/>
            <a:tailEnd/>
          </a:ln>
        </p:spPr>
        <p:txBody>
          <a:bodyPr>
            <a:spAutoFit/>
          </a:bodyPr>
          <a:lstStyle/>
          <a:p>
            <a:pPr>
              <a:defRPr/>
            </a:pPr>
            <a:r>
              <a:rPr lang="en-US" dirty="0">
                <a:solidFill>
                  <a:srgbClr val="002060"/>
                </a:solidFill>
                <a:latin typeface="Palatino Linotype" pitchFamily="18" charset="0"/>
              </a:rPr>
              <a:t>Click the graph below for a tutorial on this subject.</a:t>
            </a:r>
          </a:p>
        </p:txBody>
      </p:sp>
      <p:sp>
        <p:nvSpPr>
          <p:cNvPr id="7" name="Rounded Rectangle 6">
            <a:hlinkClick r:id="rId5" action="ppaction://hlinksldjump"/>
          </p:cNvPr>
          <p:cNvSpPr/>
          <p:nvPr/>
        </p:nvSpPr>
        <p:spPr bwMode="auto">
          <a:xfrm>
            <a:off x="76962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304800" y="1524000"/>
            <a:ext cx="4495800" cy="5181600"/>
          </a:xfrm>
          <a:noFill/>
          <a:extLst>
            <a:ext uri="{909E8E84-426E-40DD-AFC4-6F175D3DCCD1}">
              <a14:hiddenFill xmlns:a14="http://schemas.microsoft.com/office/drawing/2010/main">
                <a:solidFill>
                  <a:srgbClr val="FFFFFF"/>
                </a:solidFill>
              </a14:hiddenFill>
            </a:ext>
          </a:extLst>
        </p:spPr>
        <p:txBody>
          <a:bodyPr/>
          <a:lstStyle/>
          <a:p>
            <a:pPr eaLnBrk="1" hangingPunct="1">
              <a:buFont typeface="Wingdings" pitchFamily="2" charset="2"/>
              <a:buChar char="Ø"/>
            </a:pPr>
            <a:r>
              <a:rPr lang="en-US" sz="2400"/>
              <a:t>The economy is at P</a:t>
            </a:r>
            <a:r>
              <a:rPr lang="en-US" sz="2400" baseline="-25000"/>
              <a:t>1</a:t>
            </a:r>
            <a:r>
              <a:rPr lang="en-US" sz="2400"/>
              <a:t> and Real GDP of $11 trillion.</a:t>
            </a:r>
          </a:p>
          <a:p>
            <a:pPr eaLnBrk="1" hangingPunct="1">
              <a:buFont typeface="Wingdings" pitchFamily="2" charset="2"/>
              <a:buChar char="Ø"/>
            </a:pPr>
            <a:r>
              <a:rPr lang="en-US" sz="2400"/>
              <a:t>Because Real GDP is greater than Natural Real GDP ($10 trillion), the economy is in an inflationary gap and the unemployment rate is lower than the natural unemployment rate. </a:t>
            </a:r>
          </a:p>
        </p:txBody>
      </p:sp>
      <p:sp>
        <p:nvSpPr>
          <p:cNvPr id="33794" name="Rectangle 2"/>
          <p:cNvSpPr>
            <a:spLocks noGrp="1" noChangeArrowheads="1"/>
          </p:cNvSpPr>
          <p:nvPr>
            <p:ph type="title"/>
          </p:nvPr>
        </p:nvSpPr>
        <p:spPr>
          <a:ln/>
        </p:spPr>
        <p:txBody>
          <a:bodyPr/>
          <a:lstStyle/>
          <a:p>
            <a:pPr eaLnBrk="1" hangingPunct="1"/>
            <a:r>
              <a:rPr lang="en-US" sz="3600"/>
              <a:t>Self Regulating Economy</a:t>
            </a:r>
            <a:br>
              <a:rPr lang="en-US"/>
            </a:br>
            <a:r>
              <a:rPr lang="en-US" sz="2800"/>
              <a:t>Closing the Inflationary (Expansionary) Gap</a:t>
            </a:r>
          </a:p>
        </p:txBody>
      </p:sp>
      <p:pic>
        <p:nvPicPr>
          <p:cNvPr id="33796" name="Picture 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447800"/>
            <a:ext cx="4157663" cy="43434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962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20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fade">
                                      <p:cBhvr>
                                        <p:cTn id="12" dur="2000"/>
                                        <p:tgtEl>
                                          <p:spTgt spid="8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152400" y="1447800"/>
            <a:ext cx="4267200" cy="5181600"/>
          </a:xfrm>
          <a:noFill/>
          <a:extLst>
            <a:ext uri="{909E8E84-426E-40DD-AFC4-6F175D3DCCD1}">
              <a14:hiddenFill xmlns:a14="http://schemas.microsoft.com/office/drawing/2010/main">
                <a:solidFill>
                  <a:srgbClr val="FFFFFF"/>
                </a:solidFill>
              </a14:hiddenFill>
            </a:ext>
          </a:extLst>
        </p:spPr>
        <p:txBody>
          <a:bodyPr/>
          <a:lstStyle/>
          <a:p>
            <a:pPr eaLnBrk="1" hangingPunct="1">
              <a:buFont typeface="Wingdings" pitchFamily="2" charset="2"/>
              <a:buChar char="Ø"/>
            </a:pPr>
            <a:r>
              <a:rPr lang="en-US" sz="2000"/>
              <a:t>Wage rates rise, and the short-run aggregate supply curve shifts from SRAS</a:t>
            </a:r>
            <a:r>
              <a:rPr lang="en-US" sz="2000" baseline="-25000"/>
              <a:t>1</a:t>
            </a:r>
            <a:r>
              <a:rPr lang="en-US" sz="2000"/>
              <a:t> to SRAS</a:t>
            </a:r>
            <a:r>
              <a:rPr lang="en-US" sz="2000" baseline="-25000"/>
              <a:t>2</a:t>
            </a:r>
            <a:r>
              <a:rPr lang="en-US" sz="2000"/>
              <a:t>.</a:t>
            </a:r>
          </a:p>
          <a:p>
            <a:pPr eaLnBrk="1" hangingPunct="1">
              <a:buFont typeface="Wingdings" pitchFamily="2" charset="2"/>
              <a:buChar char="Ø"/>
            </a:pPr>
            <a:r>
              <a:rPr lang="en-US" sz="2000"/>
              <a:t>As the price level rises, the real balance, interest rate, and international trade effects decrease the quantity demanded of Real GDP.</a:t>
            </a:r>
          </a:p>
          <a:p>
            <a:pPr eaLnBrk="1" hangingPunct="1">
              <a:buFont typeface="Wingdings" pitchFamily="2" charset="2"/>
              <a:buChar char="Ø"/>
            </a:pPr>
            <a:r>
              <a:rPr lang="en-US" sz="2000"/>
              <a:t>Ultimately, the economy moves into long-run equilibrium at point 2.</a:t>
            </a:r>
          </a:p>
          <a:p>
            <a:pPr eaLnBrk="1" hangingPunct="1">
              <a:buFont typeface="Wingdings" pitchFamily="2" charset="2"/>
              <a:buChar char="Ø"/>
            </a:pPr>
            <a:endParaRPr lang="en-US" sz="2000"/>
          </a:p>
        </p:txBody>
      </p:sp>
      <p:sp>
        <p:nvSpPr>
          <p:cNvPr id="34818" name="Rectangle 2"/>
          <p:cNvSpPr>
            <a:spLocks noGrp="1" noChangeArrowheads="1"/>
          </p:cNvSpPr>
          <p:nvPr>
            <p:ph type="title"/>
          </p:nvPr>
        </p:nvSpPr>
        <p:spPr>
          <a:ln/>
        </p:spPr>
        <p:txBody>
          <a:bodyPr/>
          <a:lstStyle/>
          <a:p>
            <a:pPr eaLnBrk="1" hangingPunct="1"/>
            <a:r>
              <a:rPr lang="en-US" sz="3600"/>
              <a:t>Self Regulating Economy</a:t>
            </a:r>
            <a:br>
              <a:rPr lang="en-US"/>
            </a:br>
            <a:r>
              <a:rPr lang="en-US" sz="2800"/>
              <a:t>Closing the Inflationary (Expansionary) Gap</a:t>
            </a:r>
          </a:p>
        </p:txBody>
      </p:sp>
      <p:pic>
        <p:nvPicPr>
          <p:cNvPr id="348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00200"/>
            <a:ext cx="3948113" cy="4191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962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20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fade">
                                      <p:cBhvr>
                                        <p:cTn id="12" dur="2000"/>
                                        <p:tgtEl>
                                          <p:spTgt spid="87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fade">
                                      <p:cBhvr>
                                        <p:cTn id="17" dur="20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b="49329"/>
          <a:stretch>
            <a:fillRect/>
          </a:stretch>
        </p:blipFill>
        <p:spPr>
          <a:xfrm>
            <a:off x="0" y="2057400"/>
            <a:ext cx="9144000" cy="1676400"/>
          </a:xfrm>
          <a:noFill/>
          <a:ln w="3175">
            <a:solidFill>
              <a:srgbClr val="993300"/>
            </a:solidFill>
            <a:miter lim="800000"/>
            <a:headEnd/>
            <a:tailEnd/>
          </a:ln>
          <a:extLst>
            <a:ext uri="{909E8E84-426E-40DD-AFC4-6F175D3DCCD1}">
              <a14:hiddenFill xmlns:a14="http://schemas.microsoft.com/office/drawing/2010/main">
                <a:solidFill>
                  <a:srgbClr val="FFFFFF"/>
                </a:solidFill>
              </a14:hiddenFill>
            </a:ext>
          </a:extLst>
        </p:spPr>
      </p:pic>
      <p:sp>
        <p:nvSpPr>
          <p:cNvPr id="35842" name="Rectangle 2"/>
          <p:cNvSpPr>
            <a:spLocks noGrp="1" noChangeArrowheads="1"/>
          </p:cNvSpPr>
          <p:nvPr>
            <p:ph type="title"/>
          </p:nvPr>
        </p:nvSpPr>
        <p:spPr>
          <a:ln/>
        </p:spPr>
        <p:txBody>
          <a:bodyPr>
            <a:normAutofit fontScale="90000"/>
          </a:bodyPr>
          <a:lstStyle/>
          <a:p>
            <a:pPr eaLnBrk="1" hangingPunct="1"/>
            <a:r>
              <a:rPr lang="en-US"/>
              <a:t>Self-Regulating Economy</a:t>
            </a:r>
            <a:br>
              <a:rPr lang="en-US"/>
            </a:br>
            <a:r>
              <a:rPr lang="en-US"/>
              <a:t>A Summary</a:t>
            </a:r>
          </a:p>
        </p:txBody>
      </p:sp>
      <p:pic>
        <p:nvPicPr>
          <p:cNvPr id="952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b="26295"/>
          <a:stretch>
            <a:fillRect/>
          </a:stretch>
        </p:blipFill>
        <p:spPr bwMode="auto">
          <a:xfrm>
            <a:off x="0" y="2057400"/>
            <a:ext cx="9144000" cy="2438400"/>
          </a:xfrm>
          <a:prstGeom prst="rect">
            <a:avLst/>
          </a:prstGeom>
          <a:noFill/>
          <a:ln w="3175">
            <a:solidFill>
              <a:srgbClr val="993300"/>
            </a:solidFill>
            <a:miter lim="800000"/>
            <a:headEnd/>
            <a:tailEnd/>
          </a:ln>
          <a:extLst>
            <a:ext uri="{909E8E84-426E-40DD-AFC4-6F175D3DCCD1}">
              <a14:hiddenFill xmlns:a14="http://schemas.microsoft.com/office/drawing/2010/main">
                <a:solidFill>
                  <a:srgbClr val="FFFFFF"/>
                </a:solidFill>
              </a14:hiddenFill>
            </a:ext>
          </a:extLst>
        </p:spPr>
      </p:pic>
      <p:pic>
        <p:nvPicPr>
          <p:cNvPr id="95237" name="Picture 5"/>
          <p:cNvPicPr>
            <a:picLocks noChangeAspect="1" noChangeArrowheads="1"/>
          </p:cNvPicPr>
          <p:nvPr/>
        </p:nvPicPr>
        <p:blipFill>
          <a:blip r:embed="rId3" cstate="print"/>
          <a:srcRect/>
          <a:stretch>
            <a:fillRect/>
          </a:stretch>
        </p:blipFill>
        <p:spPr bwMode="auto">
          <a:xfrm>
            <a:off x="0" y="2057400"/>
            <a:ext cx="9144000" cy="3308350"/>
          </a:xfrm>
          <a:prstGeom prst="rect">
            <a:avLst/>
          </a:prstGeom>
          <a:noFill/>
          <a:ln w="3175">
            <a:solidFill>
              <a:schemeClr val="bg1">
                <a:lumMod val="50000"/>
                <a:lumOff val="50000"/>
              </a:schemeClr>
            </a:solidFill>
            <a:miter lim="800000"/>
            <a:headEnd/>
            <a:tailEnd/>
          </a:ln>
        </p:spPr>
      </p:pic>
      <p:sp>
        <p:nvSpPr>
          <p:cNvPr id="8" name="Rounded Rectangle 7">
            <a:hlinkClick r:id="rId4"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10"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fade">
                                      <p:cBhvr>
                                        <p:cTn id="7" dur="2000"/>
                                        <p:tgtEl>
                                          <p:spTgt spid="952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5236"/>
                                        </p:tgtEl>
                                        <p:attrNameLst>
                                          <p:attrName>style.visibility</p:attrName>
                                        </p:attrNameLst>
                                      </p:cBhvr>
                                      <p:to>
                                        <p:strVal val="visible"/>
                                      </p:to>
                                    </p:set>
                                    <p:animEffect transition="in" filter="fade">
                                      <p:cBhvr>
                                        <p:cTn id="12" dur="2000"/>
                                        <p:tgtEl>
                                          <p:spTgt spid="952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5237"/>
                                        </p:tgtEl>
                                        <p:attrNameLst>
                                          <p:attrName>style.visibility</p:attrName>
                                        </p:attrNameLst>
                                      </p:cBhvr>
                                      <p:to>
                                        <p:strVal val="visible"/>
                                      </p:to>
                                    </p:set>
                                    <p:animEffect transition="in" filter="fade">
                                      <p:cBhvr>
                                        <p:cTn id="17" dur="20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76200" y="1676400"/>
            <a:ext cx="8839200" cy="2057400"/>
          </a:xfrm>
          <a:noFill/>
        </p:spPr>
        <p:txBody>
          <a:bodyPr/>
          <a:lstStyle/>
          <a:p>
            <a:pPr eaLnBrk="1" hangingPunct="1">
              <a:buFont typeface="Wingdings" pitchFamily="2" charset="2"/>
              <a:buNone/>
            </a:pPr>
            <a:r>
              <a:rPr lang="en-US" dirty="0"/>
              <a:t>   </a:t>
            </a:r>
            <a:r>
              <a:rPr lang="en-US" sz="2800" dirty="0"/>
              <a:t>Classical, new classical, and monetarist economists believe that the economy is self-regulating. For these economists, full employment is the norm: The economy always moves back to Natural Real GDP.</a:t>
            </a:r>
            <a:endParaRPr lang="en-US" sz="2800" b="1" dirty="0"/>
          </a:p>
        </p:txBody>
      </p:sp>
      <p:sp>
        <p:nvSpPr>
          <p:cNvPr id="36866" name="Rectangle 2"/>
          <p:cNvSpPr>
            <a:spLocks noGrp="1" noChangeArrowheads="1"/>
          </p:cNvSpPr>
          <p:nvPr>
            <p:ph type="title"/>
          </p:nvPr>
        </p:nvSpPr>
        <p:spPr>
          <a:ln/>
        </p:spPr>
        <p:txBody>
          <a:bodyPr>
            <a:normAutofit fontScale="90000"/>
          </a:bodyPr>
          <a:lstStyle/>
          <a:p>
            <a:pPr eaLnBrk="1" hangingPunct="1"/>
            <a:r>
              <a:rPr lang="en-US"/>
              <a:t>Policy Implication </a:t>
            </a:r>
            <a:br>
              <a:rPr lang="en-US"/>
            </a:br>
            <a:r>
              <a:rPr lang="en-US"/>
              <a:t> </a:t>
            </a:r>
            <a:r>
              <a:rPr lang="en-US" b="0"/>
              <a:t>Laissez-faire</a:t>
            </a:r>
          </a:p>
        </p:txBody>
      </p:sp>
      <p:pic>
        <p:nvPicPr>
          <p:cNvPr id="97284" name="Picture 4" descr="MCj043156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505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ext Box 5"/>
          <p:cNvSpPr txBox="1">
            <a:spLocks noChangeArrowheads="1"/>
          </p:cNvSpPr>
          <p:nvPr/>
        </p:nvSpPr>
        <p:spPr bwMode="auto">
          <a:xfrm>
            <a:off x="1076325" y="4676775"/>
            <a:ext cx="6316663" cy="1411288"/>
          </a:xfrm>
          <a:prstGeom prst="rect">
            <a:avLst/>
          </a:prstGeom>
          <a:noFill/>
          <a:ln w="38100" cmpd="dbl">
            <a:solidFill>
              <a:schemeClr val="accent5"/>
            </a:solidFill>
            <a:miter lim="800000"/>
            <a:headEnd/>
            <a:tailEnd/>
          </a:ln>
        </p:spPr>
        <p:txBody>
          <a:bodyPr wrap="none">
            <a:spAutoFit/>
          </a:bodyPr>
          <a:lstStyle/>
          <a:p>
            <a:pPr algn="ctr">
              <a:defRPr/>
            </a:pPr>
            <a:r>
              <a:rPr lang="en-US" sz="2800" b="1" dirty="0">
                <a:solidFill>
                  <a:srgbClr val="002060"/>
                </a:solidFill>
                <a:latin typeface="Palatino Linotype" pitchFamily="18" charset="0"/>
              </a:rPr>
              <a:t>Laissez-faire</a:t>
            </a:r>
            <a:endParaRPr lang="en-US" sz="2800" dirty="0">
              <a:solidFill>
                <a:srgbClr val="002060"/>
              </a:solidFill>
            </a:endParaRPr>
          </a:p>
          <a:p>
            <a:pPr algn="ctr">
              <a:defRPr/>
            </a:pPr>
            <a:r>
              <a:rPr lang="en-US" sz="2800" dirty="0">
                <a:solidFill>
                  <a:srgbClr val="002060"/>
                </a:solidFill>
                <a:latin typeface="Palatino Linotype" pitchFamily="18" charset="0"/>
              </a:rPr>
              <a:t>A public policy of not interfering</a:t>
            </a:r>
          </a:p>
          <a:p>
            <a:pPr algn="ctr">
              <a:defRPr/>
            </a:pPr>
            <a:r>
              <a:rPr lang="en-US" sz="2800" dirty="0">
                <a:solidFill>
                  <a:srgbClr val="002060"/>
                </a:solidFill>
                <a:latin typeface="Palatino Linotype" pitchFamily="18" charset="0"/>
              </a:rPr>
              <a:t> with market activities in the economy.</a:t>
            </a:r>
          </a:p>
        </p:txBody>
      </p:sp>
      <p:sp>
        <p:nvSpPr>
          <p:cNvPr id="9" name="Rounded Rectangle 8">
            <a:hlinkClick r:id="rId4"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fade">
                                      <p:cBhvr>
                                        <p:cTn id="7" dur="2000"/>
                                        <p:tgtEl>
                                          <p:spTgt spid="972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7285">
                                            <p:txEl>
                                              <p:pRg st="0" end="0"/>
                                            </p:txEl>
                                          </p:spTgt>
                                        </p:tgtEl>
                                        <p:attrNameLst>
                                          <p:attrName>style.visibility</p:attrName>
                                        </p:attrNameLst>
                                      </p:cBhvr>
                                      <p:to>
                                        <p:strVal val="visible"/>
                                      </p:to>
                                    </p:set>
                                    <p:animEffect transition="in" filter="fade">
                                      <p:cBhvr>
                                        <p:cTn id="12" dur="2000"/>
                                        <p:tgtEl>
                                          <p:spTgt spid="9728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7285">
                                            <p:txEl>
                                              <p:pRg st="1" end="1"/>
                                            </p:txEl>
                                          </p:spTgt>
                                        </p:tgtEl>
                                        <p:attrNameLst>
                                          <p:attrName>style.visibility</p:attrName>
                                        </p:attrNameLst>
                                      </p:cBhvr>
                                      <p:to>
                                        <p:strVal val="visible"/>
                                      </p:to>
                                    </p:set>
                                    <p:animEffect transition="in" filter="fade">
                                      <p:cBhvr>
                                        <p:cTn id="17" dur="2000"/>
                                        <p:tgtEl>
                                          <p:spTgt spid="97285">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7285">
                                            <p:txEl>
                                              <p:pRg st="2" end="2"/>
                                            </p:txEl>
                                          </p:spTgt>
                                        </p:tgtEl>
                                        <p:attrNameLst>
                                          <p:attrName>style.visibility</p:attrName>
                                        </p:attrNameLst>
                                      </p:cBhvr>
                                      <p:to>
                                        <p:strVal val="visible"/>
                                      </p:to>
                                    </p:set>
                                    <p:animEffect transition="in" filter="fade">
                                      <p:cBhvr>
                                        <p:cTn id="20" dur="2000"/>
                                        <p:tgtEl>
                                          <p:spTgt spid="972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p:cNvPicPr>
            <a:picLocks noGrp="1" noChangeAspect="1" noChangeArrowheads="1"/>
          </p:cNvPicPr>
          <p:nvPr>
            <p:ph idx="1"/>
          </p:nvPr>
        </p:nvPicPr>
        <p:blipFill>
          <a:blip r:embed="rId3" cstate="print"/>
          <a:srcRect r="53557"/>
          <a:stretch>
            <a:fillRect/>
          </a:stretch>
        </p:blipFill>
        <p:spPr>
          <a:xfrm>
            <a:off x="457200" y="1600200"/>
            <a:ext cx="3886200" cy="3475038"/>
          </a:xfrm>
          <a:noFill/>
          <a:ln w="3175">
            <a:solidFill>
              <a:schemeClr val="accent5"/>
            </a:solidFill>
          </a:ln>
          <a:extLst>
            <a:ext uri="{909E8E84-426E-40DD-AFC4-6F175D3DCCD1}">
              <a14:hiddenFill xmlns:a14="http://schemas.microsoft.com/office/drawing/2010/main">
                <a:solidFill>
                  <a:srgbClr val="FFFFFF"/>
                </a:solidFill>
              </a14:hiddenFill>
            </a:ext>
          </a:extLst>
        </p:spPr>
      </p:pic>
      <p:sp>
        <p:nvSpPr>
          <p:cNvPr id="37890" name="Rectangle 2"/>
          <p:cNvSpPr>
            <a:spLocks noGrp="1" noChangeArrowheads="1"/>
          </p:cNvSpPr>
          <p:nvPr>
            <p:ph type="title"/>
          </p:nvPr>
        </p:nvSpPr>
        <p:spPr>
          <a:ln/>
        </p:spPr>
        <p:txBody>
          <a:bodyPr>
            <a:normAutofit fontScale="90000"/>
          </a:bodyPr>
          <a:lstStyle/>
          <a:p>
            <a:pPr eaLnBrk="1" hangingPunct="1"/>
            <a:r>
              <a:rPr lang="en-US" sz="3600"/>
              <a:t>Self Regulating Economy</a:t>
            </a:r>
            <a:br>
              <a:rPr lang="en-US" sz="3600"/>
            </a:br>
            <a:r>
              <a:rPr lang="en-US" sz="3600"/>
              <a:t>From Short-run to Long-run</a:t>
            </a:r>
          </a:p>
        </p:txBody>
      </p:sp>
      <p:pic>
        <p:nvPicPr>
          <p:cNvPr id="99335" name="Picture 7"/>
          <p:cNvPicPr>
            <a:picLocks noChangeAspect="1" noChangeArrowheads="1"/>
          </p:cNvPicPr>
          <p:nvPr/>
        </p:nvPicPr>
        <p:blipFill>
          <a:blip r:embed="rId3" cstate="print"/>
          <a:srcRect l="47354" r="5292"/>
          <a:stretch>
            <a:fillRect/>
          </a:stretch>
        </p:blipFill>
        <p:spPr bwMode="auto">
          <a:xfrm>
            <a:off x="4648200" y="1600200"/>
            <a:ext cx="3962400" cy="3475038"/>
          </a:xfrm>
          <a:prstGeom prst="rect">
            <a:avLst/>
          </a:prstGeom>
          <a:noFill/>
          <a:ln w="3175">
            <a:solidFill>
              <a:schemeClr val="accent5"/>
            </a:solidFill>
            <a:miter lim="800000"/>
            <a:headEnd/>
            <a:tailEnd/>
          </a:ln>
        </p:spPr>
      </p:pic>
      <p:pic>
        <p:nvPicPr>
          <p:cNvPr id="99337" name="Picture 9"/>
          <p:cNvPicPr>
            <a:picLocks noChangeAspect="1" noChangeArrowheads="1"/>
          </p:cNvPicPr>
          <p:nvPr/>
        </p:nvPicPr>
        <p:blipFill>
          <a:blip r:embed="rId4" cstate="print"/>
          <a:srcRect/>
          <a:stretch>
            <a:fillRect/>
          </a:stretch>
        </p:blipFill>
        <p:spPr bwMode="auto">
          <a:xfrm>
            <a:off x="1295400" y="5105400"/>
            <a:ext cx="6477000" cy="1089025"/>
          </a:xfrm>
          <a:prstGeom prst="rect">
            <a:avLst/>
          </a:prstGeom>
          <a:noFill/>
          <a:ln w="9525">
            <a:solidFill>
              <a:schemeClr val="accent5"/>
            </a:solidFill>
            <a:miter lim="800000"/>
            <a:headEnd/>
            <a:tailEnd/>
          </a:ln>
        </p:spPr>
      </p:pic>
      <p:sp>
        <p:nvSpPr>
          <p:cNvPr id="9" name="Rounded Rectangle 8">
            <a:hlinkClick r:id="rId5" action="ppaction://hlinksldjump"/>
          </p:cNvPr>
          <p:cNvSpPr/>
          <p:nvPr/>
        </p:nvSpPr>
        <p:spPr bwMode="auto">
          <a:xfrm>
            <a:off x="78486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fade">
                                      <p:cBhvr>
                                        <p:cTn id="7" dur="2000"/>
                                        <p:tgtEl>
                                          <p:spTgt spid="993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5"/>
                                        </p:tgtEl>
                                        <p:attrNameLst>
                                          <p:attrName>style.visibility</p:attrName>
                                        </p:attrNameLst>
                                      </p:cBhvr>
                                      <p:to>
                                        <p:strVal val="visible"/>
                                      </p:to>
                                    </p:set>
                                    <p:animEffect transition="in" filter="fade">
                                      <p:cBhvr>
                                        <p:cTn id="12" dur="2000"/>
                                        <p:tgtEl>
                                          <p:spTgt spid="99335"/>
                                        </p:tgtEl>
                                      </p:cBhvr>
                                    </p:animEffect>
                                  </p:childTnLst>
                                </p:cTn>
                              </p:par>
                              <p:par>
                                <p:cTn id="13" presetID="10" presetClass="entr" presetSubtype="0" fill="hold" nodeType="withEffect">
                                  <p:stCondLst>
                                    <p:cond delay="0"/>
                                  </p:stCondLst>
                                  <p:childTnLst>
                                    <p:set>
                                      <p:cBhvr>
                                        <p:cTn id="14" dur="1" fill="hold">
                                          <p:stCondLst>
                                            <p:cond delay="0"/>
                                          </p:stCondLst>
                                        </p:cTn>
                                        <p:tgtEl>
                                          <p:spTgt spid="99337"/>
                                        </p:tgtEl>
                                        <p:attrNameLst>
                                          <p:attrName>style.visibility</p:attrName>
                                        </p:attrNameLst>
                                      </p:cBhvr>
                                      <p:to>
                                        <p:strVal val="visible"/>
                                      </p:to>
                                    </p:set>
                                    <p:animEffect transition="in" filter="fade">
                                      <p:cBhvr>
                                        <p:cTn id="15" dur="2000"/>
                                        <p:tgtEl>
                                          <p:spTgt spid="99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457200" y="1600200"/>
            <a:ext cx="8229600" cy="48768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sz="2300"/>
              <a:t>1. </a:t>
            </a:r>
            <a:r>
              <a:rPr lang="en-US" sz="2000"/>
              <a:t>Say’s law holds.</a:t>
            </a:r>
          </a:p>
          <a:p>
            <a:pPr>
              <a:buFont typeface="Wingdings" pitchFamily="2" charset="2"/>
              <a:buNone/>
            </a:pPr>
            <a:r>
              <a:rPr lang="en-US" sz="2000"/>
              <a:t>2. Interest rates change such that savings equals investment.</a:t>
            </a:r>
          </a:p>
          <a:p>
            <a:pPr>
              <a:buFont typeface="Wingdings" pitchFamily="2" charset="2"/>
              <a:buNone/>
            </a:pPr>
            <a:r>
              <a:rPr lang="en-US" sz="2000"/>
              <a:t>3. The economy is self-regulating, making full employment and an economy producing Natural Real GDP the norm.</a:t>
            </a:r>
          </a:p>
          <a:p>
            <a:pPr>
              <a:buFont typeface="Wingdings" pitchFamily="2" charset="2"/>
              <a:buNone/>
            </a:pPr>
            <a:r>
              <a:rPr lang="en-US" sz="2000"/>
              <a:t>4. Prices and wages are flexible. In other words, if the economy is in a recessionary gap, wages fall and the economy soon moves itself toward producing Natural Real GDP (at a lower price level than in the recessionary gap). If the economy is in an inflationary gap, wages rise and the economy soon moves itself toward producing Natural Real GDP (at  higher price level than in the inflationary gap).</a:t>
            </a:r>
          </a:p>
          <a:p>
            <a:pPr>
              <a:buFont typeface="Wingdings" pitchFamily="2" charset="2"/>
              <a:buNone/>
            </a:pPr>
            <a:r>
              <a:rPr lang="en-US" sz="2000"/>
              <a:t>5. Because the economy is self-regulating, laissez-faire is the policy prescription.</a:t>
            </a:r>
          </a:p>
        </p:txBody>
      </p:sp>
      <p:sp>
        <p:nvSpPr>
          <p:cNvPr id="38914" name="Rectangle 2"/>
          <p:cNvSpPr>
            <a:spLocks noGrp="1" noChangeArrowheads="1"/>
          </p:cNvSpPr>
          <p:nvPr>
            <p:ph type="title"/>
          </p:nvPr>
        </p:nvSpPr>
        <p:spPr>
          <a:ln/>
        </p:spPr>
        <p:txBody>
          <a:bodyPr/>
          <a:lstStyle/>
          <a:p>
            <a:pPr eaLnBrk="1" hangingPunct="1"/>
            <a:r>
              <a:rPr lang="en-US"/>
              <a:t>Recap of Classical Macroeconomics</a:t>
            </a:r>
          </a:p>
        </p:txBody>
      </p:sp>
      <p:sp>
        <p:nvSpPr>
          <p:cNvPr id="6" name="Rounded Rectangle 5">
            <a:hlinkClick r:id="rId3"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2000"/>
                                        <p:tgtEl>
                                          <p:spTgt spid="103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3427">
                                            <p:txEl>
                                              <p:pRg st="1" end="1"/>
                                            </p:txEl>
                                          </p:spTgt>
                                        </p:tgtEl>
                                        <p:attrNameLst>
                                          <p:attrName>style.visibility</p:attrName>
                                        </p:attrNameLst>
                                      </p:cBhvr>
                                      <p:to>
                                        <p:strVal val="visible"/>
                                      </p:to>
                                    </p:set>
                                    <p:animEffect transition="in" filter="fade">
                                      <p:cBhvr>
                                        <p:cTn id="12" dur="2000"/>
                                        <p:tgtEl>
                                          <p:spTgt spid="103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3427">
                                            <p:txEl>
                                              <p:pRg st="2" end="2"/>
                                            </p:txEl>
                                          </p:spTgt>
                                        </p:tgtEl>
                                        <p:attrNameLst>
                                          <p:attrName>style.visibility</p:attrName>
                                        </p:attrNameLst>
                                      </p:cBhvr>
                                      <p:to>
                                        <p:strVal val="visible"/>
                                      </p:to>
                                    </p:set>
                                    <p:animEffect transition="in" filter="fade">
                                      <p:cBhvr>
                                        <p:cTn id="17" dur="2000"/>
                                        <p:tgtEl>
                                          <p:spTgt spid="1034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3427">
                                            <p:txEl>
                                              <p:pRg st="3" end="3"/>
                                            </p:txEl>
                                          </p:spTgt>
                                        </p:tgtEl>
                                        <p:attrNameLst>
                                          <p:attrName>style.visibility</p:attrName>
                                        </p:attrNameLst>
                                      </p:cBhvr>
                                      <p:to>
                                        <p:strVal val="visible"/>
                                      </p:to>
                                    </p:set>
                                    <p:animEffect transition="in" filter="fade">
                                      <p:cBhvr>
                                        <p:cTn id="22" dur="2000"/>
                                        <p:tgtEl>
                                          <p:spTgt spid="1034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3427">
                                            <p:txEl>
                                              <p:pRg st="4" end="4"/>
                                            </p:txEl>
                                          </p:spTgt>
                                        </p:tgtEl>
                                        <p:attrNameLst>
                                          <p:attrName>style.visibility</p:attrName>
                                        </p:attrNameLst>
                                      </p:cBhvr>
                                      <p:to>
                                        <p:strVal val="visible"/>
                                      </p:to>
                                    </p:set>
                                    <p:animEffect transition="in" filter="fade">
                                      <p:cBhvr>
                                        <p:cTn id="27" dur="2000"/>
                                        <p:tgtEl>
                                          <p:spTgt spid="103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1676400" y="4267200"/>
            <a:ext cx="6019800" cy="22860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sz="2400"/>
              <a:t>	Business-cycle macroeconomics can be described as changes in Real GDP with respect to a </a:t>
            </a:r>
            <a:r>
              <a:rPr lang="en-US" sz="2400" i="1"/>
              <a:t>fixed LRAS curve,</a:t>
            </a:r>
            <a:endParaRPr lang="en-US" sz="2300"/>
          </a:p>
        </p:txBody>
      </p:sp>
      <p:sp>
        <p:nvSpPr>
          <p:cNvPr id="39938" name="Rectangle 2"/>
          <p:cNvSpPr>
            <a:spLocks noGrp="1" noChangeArrowheads="1"/>
          </p:cNvSpPr>
          <p:nvPr>
            <p:ph type="title"/>
          </p:nvPr>
        </p:nvSpPr>
        <p:spPr>
          <a:ln/>
        </p:spPr>
        <p:txBody>
          <a:bodyPr/>
          <a:lstStyle/>
          <a:p>
            <a:pPr eaLnBrk="1" hangingPunct="1"/>
            <a:r>
              <a:rPr lang="en-US"/>
              <a:t>Business Cycle Macroeconomics</a:t>
            </a:r>
          </a:p>
        </p:txBody>
      </p:sp>
      <p:pic>
        <p:nvPicPr>
          <p:cNvPr id="399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76400"/>
            <a:ext cx="59213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4"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2000"/>
                                        <p:tgtEl>
                                          <p:spTgt spid="1034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90850" y="2189956"/>
            <a:ext cx="3162300" cy="2628900"/>
          </a:xfrm>
          <a:noFill/>
          <a:extLst>
            <a:ext uri="{909E8E84-426E-40DD-AFC4-6F175D3DCCD1}">
              <a14:hiddenFill xmlns:a14="http://schemas.microsoft.com/office/drawing/2010/main">
                <a:solidFill>
                  <a:srgbClr val="FFFFFF"/>
                </a:solidFill>
              </a14:hiddenFill>
            </a:ext>
          </a:extLst>
        </p:spPr>
      </p:pic>
      <p:sp>
        <p:nvSpPr>
          <p:cNvPr id="40962" name="Rectangle 2"/>
          <p:cNvSpPr>
            <a:spLocks noGrp="1" noChangeArrowheads="1"/>
          </p:cNvSpPr>
          <p:nvPr>
            <p:ph type="title"/>
          </p:nvPr>
        </p:nvSpPr>
        <p:spPr>
          <a:ln/>
        </p:spPr>
        <p:txBody>
          <a:bodyPr>
            <a:normAutofit fontScale="90000"/>
          </a:bodyPr>
          <a:lstStyle/>
          <a:p>
            <a:r>
              <a:rPr lang="en-US"/>
              <a:t>Economic-Growth</a:t>
            </a:r>
            <a:br>
              <a:rPr lang="en-US"/>
            </a:br>
            <a:r>
              <a:rPr lang="en-US"/>
              <a:t>Macroeconomics</a:t>
            </a:r>
          </a:p>
        </p:txBody>
      </p:sp>
      <p:sp>
        <p:nvSpPr>
          <p:cNvPr id="6" name="Rectangle 5"/>
          <p:cNvSpPr/>
          <p:nvPr/>
        </p:nvSpPr>
        <p:spPr>
          <a:xfrm>
            <a:off x="381000" y="2667000"/>
            <a:ext cx="3276600" cy="2308225"/>
          </a:xfrm>
          <a:prstGeom prst="rect">
            <a:avLst/>
          </a:prstGeom>
        </p:spPr>
        <p:txBody>
          <a:bodyPr>
            <a:spAutoFit/>
          </a:bodyPr>
          <a:lstStyle/>
          <a:p>
            <a:pPr>
              <a:defRPr/>
            </a:pPr>
            <a:r>
              <a:rPr lang="en-US" sz="2400" dirty="0">
                <a:solidFill>
                  <a:srgbClr val="002060"/>
                </a:solidFill>
                <a:latin typeface="+mn-lt"/>
              </a:rPr>
              <a:t>Economic-growth macroeconomics deals with rightward shifts in the long-run aggregate supply curve (</a:t>
            </a:r>
            <a:r>
              <a:rPr lang="en-US" sz="2400" i="1" dirty="0">
                <a:solidFill>
                  <a:srgbClr val="002060"/>
                </a:solidFill>
                <a:latin typeface="+mn-lt"/>
              </a:rPr>
              <a:t>LRAS).</a:t>
            </a:r>
            <a:endParaRPr lang="en-US" sz="2400" dirty="0">
              <a:solidFill>
                <a:srgbClr val="002060"/>
              </a:solidFill>
              <a:latin typeface="+mn-lt"/>
            </a:endParaRPr>
          </a:p>
        </p:txBody>
      </p:sp>
      <p:sp>
        <p:nvSpPr>
          <p:cNvPr id="8" name="Rounded Rectangle 7">
            <a:hlinkClick r:id="rId4"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normAutofit/>
          </a:bodyPr>
          <a:lstStyle/>
          <a:p>
            <a:pPr eaLnBrk="1" hangingPunct="1">
              <a:buFont typeface="Wingdings" pitchFamily="2" charset="2"/>
              <a:buNone/>
              <a:defRPr/>
            </a:pPr>
            <a:r>
              <a:rPr lang="en-US" dirty="0"/>
              <a:t>	Supply creates its own demand. Production creates demand sufficient to purchase all goods and services produced.</a:t>
            </a:r>
          </a:p>
          <a:p>
            <a:pPr eaLnBrk="1" hangingPunct="1">
              <a:buFont typeface="Wingdings" pitchFamily="2" charset="2"/>
              <a:buChar char="Ø"/>
              <a:defRPr/>
            </a:pPr>
            <a:r>
              <a:rPr lang="en-US" dirty="0"/>
              <a:t>Say’s law implies that there cannot be either  </a:t>
            </a:r>
          </a:p>
          <a:p>
            <a:pPr eaLnBrk="1" hangingPunct="1">
              <a:buFont typeface="Wingdings" pitchFamily="2" charset="2"/>
              <a:buChar char="Ø"/>
              <a:defRPr/>
            </a:pPr>
            <a:r>
              <a:rPr lang="en-US" dirty="0"/>
              <a:t>(1) a general overproduction of goods (where supply in the economy is greater than demand in the economy) or</a:t>
            </a:r>
          </a:p>
          <a:p>
            <a:pPr eaLnBrk="1" hangingPunct="1">
              <a:buFont typeface="Wingdings" pitchFamily="2" charset="2"/>
              <a:buChar char="Ø"/>
              <a:defRPr/>
            </a:pPr>
            <a:r>
              <a:rPr lang="en-US" dirty="0"/>
              <a:t>(2) a general underproduction of goods (where demand in the economy is greater than supply in the economy).</a:t>
            </a:r>
          </a:p>
          <a:p>
            <a:pPr eaLnBrk="1" hangingPunct="1">
              <a:buFont typeface="Wingdings" pitchFamily="2" charset="2"/>
              <a:buNone/>
              <a:defRPr/>
            </a:pPr>
            <a:endParaRPr lang="en-US" dirty="0"/>
          </a:p>
        </p:txBody>
      </p:sp>
      <p:sp>
        <p:nvSpPr>
          <p:cNvPr id="5122" name="Rectangle 2"/>
          <p:cNvSpPr>
            <a:spLocks noGrp="1" noChangeArrowheads="1"/>
          </p:cNvSpPr>
          <p:nvPr>
            <p:ph type="title"/>
          </p:nvPr>
        </p:nvSpPr>
        <p:spPr>
          <a:ln/>
        </p:spPr>
        <p:txBody>
          <a:bodyPr/>
          <a:lstStyle/>
          <a:p>
            <a:pPr eaLnBrk="1" hangingPunct="1"/>
            <a:r>
              <a:rPr lang="en-US"/>
              <a:t>Say’s Law</a:t>
            </a:r>
          </a:p>
        </p:txBody>
      </p:sp>
      <p:sp>
        <p:nvSpPr>
          <p:cNvPr id="6" name="Rounded Rectangle 5">
            <a:hlinkClick r:id="rId3"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20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20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20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20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457200" y="1600200"/>
            <a:ext cx="8229600" cy="3581400"/>
          </a:xfrm>
          <a:noFill/>
          <a:extLst>
            <a:ext uri="{909E8E84-426E-40DD-AFC4-6F175D3DCCD1}">
              <a14:hiddenFill xmlns:a14="http://schemas.microsoft.com/office/drawing/2010/main">
                <a:solidFill>
                  <a:srgbClr val="FFFFFF"/>
                </a:solidFill>
              </a14:hiddenFill>
            </a:ext>
          </a:extLst>
        </p:spPr>
        <p:txBody>
          <a:bodyPr>
            <a:normAutofit/>
          </a:bodyPr>
          <a:lstStyle/>
          <a:p>
            <a:pPr marL="514350" indent="-514350" eaLnBrk="1" hangingPunct="1">
              <a:lnSpc>
                <a:spcPct val="90000"/>
              </a:lnSpc>
              <a:buFont typeface="Wingdings" pitchFamily="2" charset="2"/>
              <a:buAutoNum type="arabicPeriod"/>
            </a:pPr>
            <a:r>
              <a:rPr lang="en-US" sz="2800" b="1" dirty="0"/>
              <a:t>If the economy is self-regulating, what happens if it is in a recessionary gap?</a:t>
            </a:r>
          </a:p>
          <a:p>
            <a:pPr marL="514350" indent="-514350">
              <a:lnSpc>
                <a:spcPct val="90000"/>
              </a:lnSpc>
              <a:buFont typeface="Wingdings" pitchFamily="2" charset="2"/>
              <a:buNone/>
            </a:pPr>
            <a:r>
              <a:rPr lang="en-US" sz="2000" dirty="0"/>
              <a:t>	In a recessionary gap, the existing unemployment rate is greater than the natural unemployment rate, implying that unemployment is relatively high. As wage contracts expire, business firms will negotiate new ones that pay workers lower wage rates. As a result, the </a:t>
            </a:r>
            <a:r>
              <a:rPr lang="en-US" sz="2000" i="1" dirty="0"/>
              <a:t>SRAS curve shifts rightward. As </a:t>
            </a:r>
            <a:r>
              <a:rPr lang="en-US" sz="2000" dirty="0"/>
              <a:t>this happens, the price level begins to fall. The economy moves down the </a:t>
            </a:r>
            <a:r>
              <a:rPr lang="en-US" sz="2000" i="1" dirty="0"/>
              <a:t>AD curve—eventually to the point where </a:t>
            </a:r>
            <a:r>
              <a:rPr lang="en-US" sz="2000" dirty="0"/>
              <a:t>it intersects the </a:t>
            </a:r>
            <a:r>
              <a:rPr lang="en-US" sz="2000" i="1" dirty="0"/>
              <a:t>LRAS curve. At this point, the economy is in </a:t>
            </a:r>
            <a:r>
              <a:rPr lang="en-US" sz="2000" dirty="0"/>
              <a:t>long-run equilibrium.</a:t>
            </a:r>
          </a:p>
          <a:p>
            <a:pPr marL="514350" indent="-514350" eaLnBrk="1" hangingPunct="1">
              <a:lnSpc>
                <a:spcPct val="90000"/>
              </a:lnSpc>
              <a:buFont typeface="Wingdings" pitchFamily="2" charset="2"/>
              <a:buNone/>
            </a:pPr>
            <a:endParaRPr lang="en-US" sz="2400" dirty="0"/>
          </a:p>
        </p:txBody>
      </p:sp>
      <p:sp>
        <p:nvSpPr>
          <p:cNvPr id="41986"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2000"/>
                                        <p:tgtEl>
                                          <p:spTgt spid="103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3427">
                                            <p:txEl>
                                              <p:pRg st="1" end="1"/>
                                            </p:txEl>
                                          </p:spTgt>
                                        </p:tgtEl>
                                        <p:attrNameLst>
                                          <p:attrName>style.visibility</p:attrName>
                                        </p:attrNameLst>
                                      </p:cBhvr>
                                      <p:to>
                                        <p:strVal val="visible"/>
                                      </p:to>
                                    </p:set>
                                    <p:animEffect transition="in" filter="fade">
                                      <p:cBhvr>
                                        <p:cTn id="12" dur="2000"/>
                                        <p:tgtEl>
                                          <p:spTgt spid="1034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457200" y="1600200"/>
            <a:ext cx="8229600" cy="5105400"/>
          </a:xfrm>
          <a:noFill/>
          <a:extLst>
            <a:ext uri="{909E8E84-426E-40DD-AFC4-6F175D3DCCD1}">
              <a14:hiddenFill xmlns:a14="http://schemas.microsoft.com/office/drawing/2010/main">
                <a:solidFill>
                  <a:srgbClr val="FFFFFF"/>
                </a:solidFill>
              </a14:hiddenFill>
            </a:ext>
          </a:extLst>
        </p:spPr>
        <p:txBody>
          <a:bodyPr>
            <a:normAutofit/>
          </a:bodyPr>
          <a:lstStyle/>
          <a:p>
            <a:pPr eaLnBrk="1" hangingPunct="1">
              <a:buFont typeface="Wingdings" pitchFamily="2" charset="2"/>
              <a:buNone/>
              <a:defRPr/>
            </a:pPr>
            <a:r>
              <a:rPr lang="en-US" sz="2800" b="1" dirty="0"/>
              <a:t>2. If the economy is self-regulating, what happens if it is in an inflationary gap?</a:t>
            </a:r>
          </a:p>
          <a:p>
            <a:pPr>
              <a:buFont typeface="Wingdings" pitchFamily="2" charset="2"/>
              <a:buNone/>
              <a:defRPr/>
            </a:pPr>
            <a:r>
              <a:rPr lang="en-US" sz="2000" dirty="0"/>
              <a:t>	In an inflationary gap, the existing unemployment rate is less than the natural unemployment rate, implying that unemployment is relatively low. As wage contracts expire, business firms will negotiate contracts that pay workers higher wage rates. As a result, the </a:t>
            </a:r>
            <a:r>
              <a:rPr lang="en-US" sz="2000" i="1" dirty="0"/>
              <a:t>SRAS curve shifts leftward. As this </a:t>
            </a:r>
            <a:r>
              <a:rPr lang="en-US" sz="2000" dirty="0"/>
              <a:t>happens, the price level begins to rise. The economy moves up the </a:t>
            </a:r>
            <a:r>
              <a:rPr lang="en-US" sz="2000" i="1" dirty="0"/>
              <a:t>AD curve—eventually to the point where it intersects </a:t>
            </a:r>
            <a:r>
              <a:rPr lang="en-US" sz="2000" dirty="0"/>
              <a:t>the </a:t>
            </a:r>
            <a:r>
              <a:rPr lang="en-US" sz="2000" i="1" dirty="0"/>
              <a:t>LRAS curve. At this point, the economy is in long-run </a:t>
            </a:r>
            <a:r>
              <a:rPr lang="en-US" sz="2000" dirty="0"/>
              <a:t>equilibrium.</a:t>
            </a:r>
          </a:p>
          <a:p>
            <a:pPr eaLnBrk="1" hangingPunct="1">
              <a:buFont typeface="Wingdings" pitchFamily="2" charset="2"/>
              <a:buNone/>
              <a:defRPr/>
            </a:pPr>
            <a:endParaRPr lang="en-US" dirty="0"/>
          </a:p>
        </p:txBody>
      </p:sp>
      <p:sp>
        <p:nvSpPr>
          <p:cNvPr id="43010"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2000"/>
                                        <p:tgtEl>
                                          <p:spTgt spid="103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3427">
                                            <p:txEl>
                                              <p:pRg st="1" end="1"/>
                                            </p:txEl>
                                          </p:spTgt>
                                        </p:tgtEl>
                                        <p:attrNameLst>
                                          <p:attrName>style.visibility</p:attrName>
                                        </p:attrNameLst>
                                      </p:cBhvr>
                                      <p:to>
                                        <p:strVal val="visible"/>
                                      </p:to>
                                    </p:set>
                                    <p:animEffect transition="in" filter="fade">
                                      <p:cBhvr>
                                        <p:cTn id="12" dur="2000"/>
                                        <p:tgtEl>
                                          <p:spTgt spid="1034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457200" y="1600200"/>
            <a:ext cx="8229600" cy="4876800"/>
          </a:xfrm>
          <a:noFill/>
          <a:extLst>
            <a:ext uri="{909E8E84-426E-40DD-AFC4-6F175D3DCCD1}">
              <a14:hiddenFill xmlns:a14="http://schemas.microsoft.com/office/drawing/2010/main">
                <a:solidFill>
                  <a:srgbClr val="FFFFFF"/>
                </a:solidFill>
              </a14:hiddenFill>
            </a:ext>
          </a:extLst>
        </p:spPr>
        <p:txBody>
          <a:bodyPr>
            <a:normAutofit/>
          </a:bodyPr>
          <a:lstStyle/>
          <a:p>
            <a:pPr eaLnBrk="1" hangingPunct="1">
              <a:buFont typeface="Wingdings" pitchFamily="2" charset="2"/>
              <a:buNone/>
              <a:defRPr/>
            </a:pPr>
            <a:r>
              <a:rPr lang="en-US" sz="2800" b="1" dirty="0"/>
              <a:t>3. If the economy is self-regulating, how do changes in aggregate demand affect the economy in the long run?</a:t>
            </a:r>
          </a:p>
          <a:p>
            <a:pPr>
              <a:buFont typeface="Wingdings" pitchFamily="2" charset="2"/>
              <a:buNone/>
              <a:defRPr/>
            </a:pPr>
            <a:r>
              <a:rPr lang="en-US" sz="2000" dirty="0"/>
              <a:t>	Any changes in aggregate demand will affect—in the long run—only the price level, not the Real GDP level or the unemployment rate. Stated differently, changes in </a:t>
            </a:r>
            <a:r>
              <a:rPr lang="en-US" sz="2000" i="1" dirty="0"/>
              <a:t>AD in an </a:t>
            </a:r>
            <a:r>
              <a:rPr lang="en-US" sz="2000" dirty="0"/>
              <a:t>economy will have no long-run effect on the Real GDP that a country produces or on its unemployment rate; changes in </a:t>
            </a:r>
            <a:r>
              <a:rPr lang="en-US" sz="2000" i="1" dirty="0"/>
              <a:t>AD will change only the price level in the long run.</a:t>
            </a:r>
          </a:p>
          <a:p>
            <a:pPr eaLnBrk="1" hangingPunct="1">
              <a:buFont typeface="Wingdings" pitchFamily="2" charset="2"/>
              <a:buNone/>
              <a:defRPr/>
            </a:pPr>
            <a:endParaRPr lang="en-US" dirty="0"/>
          </a:p>
        </p:txBody>
      </p:sp>
      <p:sp>
        <p:nvSpPr>
          <p:cNvPr id="44034"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2000"/>
                                        <p:tgtEl>
                                          <p:spTgt spid="103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3427">
                                            <p:txEl>
                                              <p:pRg st="1" end="1"/>
                                            </p:txEl>
                                          </p:spTgt>
                                        </p:tgtEl>
                                        <p:attrNameLst>
                                          <p:attrName>style.visibility</p:attrName>
                                        </p:attrNameLst>
                                      </p:cBhvr>
                                      <p:to>
                                        <p:strVal val="visible"/>
                                      </p:to>
                                    </p:set>
                                    <p:animEffect transition="in" filter="fade">
                                      <p:cBhvr>
                                        <p:cTn id="12" dur="2000"/>
                                        <p:tgtEl>
                                          <p:spTgt spid="1034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7200" y="1600200"/>
            <a:ext cx="8229600" cy="3200400"/>
          </a:xfrm>
          <a:noFill/>
          <a:extLst>
            <a:ext uri="{909E8E84-426E-40DD-AFC4-6F175D3DCCD1}">
              <a14:hiddenFill xmlns:a14="http://schemas.microsoft.com/office/drawing/2010/main">
                <a:solidFill>
                  <a:srgbClr val="FFFFFF"/>
                </a:solidFill>
              </a14:hiddenFill>
            </a:ext>
          </a:extLst>
        </p:spPr>
        <p:txBody>
          <a:bodyPr/>
          <a:lstStyle/>
          <a:p>
            <a:pPr eaLnBrk="1" hangingPunct="1">
              <a:buFont typeface="Wingdings" pitchFamily="2" charset="2"/>
              <a:buNone/>
            </a:pPr>
            <a:r>
              <a:rPr lang="en-US"/>
              <a:t>	The Wall Street Journal is a is a rich source of information which provides real life examples of micro- and macro economic activities.  Check today’s issue to see the most current news. </a:t>
            </a:r>
          </a:p>
          <a:p>
            <a:pPr eaLnBrk="1" hangingPunct="1">
              <a:buFont typeface="Wingdings" pitchFamily="2" charset="2"/>
              <a:buNone/>
            </a:pPr>
            <a:r>
              <a:rPr lang="en-US"/>
              <a:t>			</a:t>
            </a:r>
            <a:r>
              <a:rPr lang="en-US">
                <a:hlinkClick r:id="rId3"/>
              </a:rPr>
              <a:t>http://www.wsj.com</a:t>
            </a:r>
            <a:endParaRPr lang="en-US"/>
          </a:p>
          <a:p>
            <a:pPr eaLnBrk="1" hangingPunct="1">
              <a:buFont typeface="Wingdings" pitchFamily="2" charset="2"/>
              <a:buNone/>
            </a:pPr>
            <a:endParaRPr lang="en-US"/>
          </a:p>
        </p:txBody>
      </p:sp>
      <p:sp>
        <p:nvSpPr>
          <p:cNvPr id="45058" name="Rectangle 2"/>
          <p:cNvSpPr>
            <a:spLocks noGrp="1" noChangeArrowheads="1"/>
          </p:cNvSpPr>
          <p:nvPr>
            <p:ph type="title"/>
          </p:nvPr>
        </p:nvSpPr>
        <p:spPr>
          <a:ln/>
        </p:spPr>
        <p:txBody>
          <a:bodyPr/>
          <a:lstStyle/>
          <a:p>
            <a:pPr eaLnBrk="1" hangingPunct="1"/>
            <a:r>
              <a:rPr lang="en-US"/>
              <a:t>Wall Street Journal</a:t>
            </a:r>
          </a:p>
        </p:txBody>
      </p:sp>
      <p:pic>
        <p:nvPicPr>
          <p:cNvPr id="450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3810000"/>
            <a:ext cx="2524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600200"/>
            <a:ext cx="8229600" cy="5257800"/>
          </a:xfrm>
          <a:noFill/>
          <a:extLst>
            <a:ext uri="{909E8E84-426E-40DD-AFC4-6F175D3DCCD1}">
              <a14:hiddenFill xmlns:a14="http://schemas.microsoft.com/office/drawing/2010/main">
                <a:solidFill>
                  <a:srgbClr val="FFFFFF"/>
                </a:solidFill>
              </a14:hiddenFill>
            </a:ext>
          </a:extLst>
        </p:spPr>
        <p:txBody>
          <a:bodyPr>
            <a:normAutofit/>
          </a:bodyPr>
          <a:lstStyle/>
          <a:p>
            <a:pPr>
              <a:lnSpc>
                <a:spcPct val="80000"/>
              </a:lnSpc>
              <a:buFont typeface="Wingdings" pitchFamily="2" charset="2"/>
              <a:buNone/>
            </a:pPr>
            <a:r>
              <a:rPr lang="en-US" sz="2200"/>
              <a:t> 	</a:t>
            </a:r>
            <a:r>
              <a:rPr lang="en-US" sz="2000"/>
              <a:t>This law is most easily understood in terms of a barter economy. </a:t>
            </a:r>
          </a:p>
          <a:p>
            <a:pPr>
              <a:lnSpc>
                <a:spcPct val="80000"/>
              </a:lnSpc>
              <a:buFont typeface="Wingdings" pitchFamily="2" charset="2"/>
              <a:buNone/>
            </a:pPr>
            <a:r>
              <a:rPr lang="en-US" sz="2000"/>
              <a:t>	Consider a person baking bread in a barter economy; the baker is a supplier of bread. According to Say, the baker works at his trade because he plans to demand other goods.</a:t>
            </a:r>
          </a:p>
          <a:p>
            <a:pPr>
              <a:lnSpc>
                <a:spcPct val="80000"/>
              </a:lnSpc>
              <a:buFont typeface="Wingdings" pitchFamily="2" charset="2"/>
              <a:buNone/>
            </a:pPr>
            <a:r>
              <a:rPr lang="en-US" sz="2000"/>
              <a:t> 	As he is baking bread, the baker is thinking of the goods and services he will obtain in exchange for it. Thus, his act of supplying bread is linked to his demand for other goods. Supply creates its own demand.</a:t>
            </a:r>
          </a:p>
          <a:p>
            <a:pPr>
              <a:lnSpc>
                <a:spcPct val="80000"/>
              </a:lnSpc>
              <a:buFont typeface="Wingdings" pitchFamily="2" charset="2"/>
              <a:buNone/>
            </a:pPr>
            <a:r>
              <a:rPr lang="en-US" sz="2000"/>
              <a:t>	If supplying some goods leads to a simultaneous demand for other goods, then Say’s law implies that there cannot be either (1) a general overproduction of goods (where supply in the economy is greater than demand) or (2) a general underproduction of goods (where demand in the economy is greater than supply).</a:t>
            </a:r>
          </a:p>
        </p:txBody>
      </p:sp>
      <p:sp>
        <p:nvSpPr>
          <p:cNvPr id="6146" name="Rectangle 2"/>
          <p:cNvSpPr>
            <a:spLocks noGrp="1" noChangeArrowheads="1"/>
          </p:cNvSpPr>
          <p:nvPr>
            <p:ph type="title"/>
          </p:nvPr>
        </p:nvSpPr>
        <p:spPr>
          <a:ln/>
        </p:spPr>
        <p:txBody>
          <a:bodyPr/>
          <a:lstStyle/>
          <a:p>
            <a:pPr eaLnBrk="1" hangingPunct="1"/>
            <a:r>
              <a:rPr lang="en-US"/>
              <a:t>Say’s Law in a barter Economy</a:t>
            </a:r>
          </a:p>
        </p:txBody>
      </p:sp>
      <p:sp>
        <p:nvSpPr>
          <p:cNvPr id="7" name="Rounded Rectangle 6">
            <a:hlinkClick r:id="rId3"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2000"/>
                                        <p:tgtEl>
                                          <p:spTgt spid="51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2000"/>
                                        <p:tgtEl>
                                          <p:spTgt spid="5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2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600200"/>
            <a:ext cx="8229600" cy="5257800"/>
          </a:xfrm>
          <a:noFill/>
          <a:extLst>
            <a:ext uri="{909E8E84-426E-40DD-AFC4-6F175D3DCCD1}">
              <a14:hiddenFill xmlns:a14="http://schemas.microsoft.com/office/drawing/2010/main">
                <a:solidFill>
                  <a:srgbClr val="FFFFFF"/>
                </a:solidFill>
              </a14:hiddenFill>
            </a:ext>
          </a:extLst>
        </p:spPr>
        <p:txBody>
          <a:bodyPr>
            <a:normAutofit/>
          </a:bodyPr>
          <a:lstStyle/>
          <a:p>
            <a:pPr>
              <a:lnSpc>
                <a:spcPct val="80000"/>
              </a:lnSpc>
              <a:buFont typeface="Wingdings" pitchFamily="2" charset="2"/>
              <a:buNone/>
            </a:pPr>
            <a:r>
              <a:rPr lang="en-US" sz="2900"/>
              <a:t>	</a:t>
            </a:r>
            <a:r>
              <a:rPr lang="en-US" sz="2000"/>
              <a:t>On the other hand, if the baker is baking bread in a money economy, does Say’s law hold? </a:t>
            </a:r>
          </a:p>
          <a:p>
            <a:pPr>
              <a:lnSpc>
                <a:spcPct val="80000"/>
              </a:lnSpc>
              <a:buFont typeface="Wingdings" pitchFamily="2" charset="2"/>
              <a:buNone/>
            </a:pPr>
            <a:r>
              <a:rPr lang="en-US" sz="2000"/>
              <a:t>	Over a period of time, the baker earns an income as a result of supplying bread, but what does he do with the income? One use of the money is to buy goods and services.</a:t>
            </a:r>
          </a:p>
          <a:p>
            <a:pPr>
              <a:lnSpc>
                <a:spcPct val="80000"/>
              </a:lnSpc>
              <a:buFont typeface="Wingdings" pitchFamily="2" charset="2"/>
              <a:buNone/>
            </a:pPr>
            <a:r>
              <a:rPr lang="en-US" sz="2000"/>
              <a:t>	However, his demand for goods and services does not necessarily match the income that he generates by supplying bread. The baker may spend less than his full income because he saves. </a:t>
            </a:r>
          </a:p>
          <a:p>
            <a:pPr>
              <a:lnSpc>
                <a:spcPct val="80000"/>
              </a:lnSpc>
              <a:buFont typeface="Wingdings" pitchFamily="2" charset="2"/>
              <a:buNone/>
            </a:pPr>
            <a:r>
              <a:rPr lang="en-US" sz="2000"/>
              <a:t>	So we might think that Say’s law does not hold in a money economy because the act of supplying goods and services—thus earning income—need not create an equal amount of demand.</a:t>
            </a:r>
          </a:p>
        </p:txBody>
      </p:sp>
      <p:sp>
        <p:nvSpPr>
          <p:cNvPr id="7170" name="Rectangle 2"/>
          <p:cNvSpPr>
            <a:spLocks noGrp="1" noChangeArrowheads="1"/>
          </p:cNvSpPr>
          <p:nvPr>
            <p:ph type="title"/>
          </p:nvPr>
        </p:nvSpPr>
        <p:spPr>
          <a:ln/>
        </p:spPr>
        <p:txBody>
          <a:bodyPr/>
          <a:lstStyle/>
          <a:p>
            <a:pPr eaLnBrk="1" hangingPunct="1"/>
            <a:r>
              <a:rPr lang="en-US"/>
              <a:t>Say’s Law in a Money Economy</a:t>
            </a:r>
          </a:p>
        </p:txBody>
      </p:sp>
      <p:sp>
        <p:nvSpPr>
          <p:cNvPr id="7" name="Rounded Rectangle 6">
            <a:hlinkClick r:id="rId3"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2000"/>
                                        <p:tgtEl>
                                          <p:spTgt spid="51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2000"/>
                                        <p:tgtEl>
                                          <p:spTgt spid="5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2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buFont typeface="Wingdings" pitchFamily="2" charset="2"/>
              <a:buNone/>
            </a:pPr>
            <a:r>
              <a:rPr lang="en-US" dirty="0"/>
              <a:t>   If consumption drops and saving rises, economic forces are at work producing an equal increase in investment. </a:t>
            </a:r>
          </a:p>
          <a:p>
            <a:pPr eaLnBrk="1" hangingPunct="1">
              <a:buFont typeface="Wingdings" pitchFamily="2" charset="2"/>
              <a:buNone/>
            </a:pPr>
            <a:r>
              <a:rPr lang="en-US" dirty="0">
                <a:ea typeface="Arial Unicode MS" pitchFamily="34" charset="-128"/>
                <a:cs typeface="Arial Unicode MS" pitchFamily="34" charset="-128"/>
              </a:rPr>
              <a:t>                       </a:t>
            </a:r>
            <a:r>
              <a:rPr lang="en-US" sz="3600" dirty="0">
                <a:ea typeface="Arial Unicode MS" pitchFamily="34" charset="-128"/>
                <a:cs typeface="Arial Unicode MS" pitchFamily="34" charset="-128"/>
              </a:rPr>
              <a:t>C↓ S↑→ I↑</a:t>
            </a:r>
            <a:endParaRPr lang="en-US" sz="3600" dirty="0"/>
          </a:p>
          <a:p>
            <a:pPr eaLnBrk="1" hangingPunct="1">
              <a:buFont typeface="Wingdings" pitchFamily="2" charset="2"/>
              <a:buNone/>
            </a:pPr>
            <a:endParaRPr lang="en-US" sz="3600" dirty="0"/>
          </a:p>
        </p:txBody>
      </p:sp>
      <p:sp>
        <p:nvSpPr>
          <p:cNvPr id="8194" name="Rectangle 2"/>
          <p:cNvSpPr>
            <a:spLocks noGrp="1" noChangeArrowheads="1"/>
          </p:cNvSpPr>
          <p:nvPr>
            <p:ph type="title"/>
          </p:nvPr>
        </p:nvSpPr>
        <p:spPr>
          <a:ln/>
        </p:spPr>
        <p:txBody>
          <a:bodyPr/>
          <a:lstStyle/>
          <a:p>
            <a:pPr eaLnBrk="1" hangingPunct="1"/>
            <a:r>
              <a:rPr lang="en-US"/>
              <a:t>Say’s Law in a Money Economy</a:t>
            </a:r>
          </a:p>
        </p:txBody>
      </p:sp>
      <p:pic>
        <p:nvPicPr>
          <p:cNvPr id="5124" name="Picture 5" descr="Say"/>
          <p:cNvPicPr>
            <a:picLocks noChangeAspect="1" noChangeArrowheads="1"/>
          </p:cNvPicPr>
          <p:nvPr/>
        </p:nvPicPr>
        <p:blipFill>
          <a:blip r:embed="rId3" cstate="print"/>
          <a:srcRect/>
          <a:stretch>
            <a:fillRect/>
          </a:stretch>
        </p:blipFill>
        <p:spPr bwMode="auto">
          <a:xfrm>
            <a:off x="3495675" y="3048000"/>
            <a:ext cx="2066925" cy="2133600"/>
          </a:xfrm>
          <a:prstGeom prst="rect">
            <a:avLst/>
          </a:prstGeom>
          <a:noFill/>
          <a:ln w="76200" cmpd="tri">
            <a:solidFill>
              <a:schemeClr val="accent3"/>
            </a:solidFill>
            <a:miter lim="800000"/>
            <a:headEnd/>
            <a:tailEnd/>
          </a:ln>
        </p:spPr>
      </p:pic>
      <p:sp>
        <p:nvSpPr>
          <p:cNvPr id="7" name="Rounded Rectangle 6">
            <a:hlinkClick r:id="rId4"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20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4">
            <a:hlinkClick r:id="rId3"/>
          </p:cNvPr>
          <p:cNvPicPr>
            <a:picLocks noGrp="1" noChangeAspect="1" noChangeArrowheads="1"/>
          </p:cNvPicPr>
          <p:nvPr>
            <p:ph idx="1"/>
          </p:nvPr>
        </p:nvPicPr>
        <p:blipFill>
          <a:blip r:embed="rId4" cstate="print"/>
          <a:srcRect/>
          <a:stretch>
            <a:fillRect/>
          </a:stretch>
        </p:blipFill>
        <p:spPr>
          <a:xfrm>
            <a:off x="3352800" y="3733800"/>
            <a:ext cx="1835150" cy="2057400"/>
          </a:xfrm>
          <a:ln w="3175">
            <a:solidFill>
              <a:schemeClr val="accent3"/>
            </a:solidFill>
          </a:ln>
        </p:spPr>
      </p:pic>
      <p:sp>
        <p:nvSpPr>
          <p:cNvPr id="9218" name="Rectangle 2"/>
          <p:cNvSpPr>
            <a:spLocks noGrp="1" noChangeArrowheads="1"/>
          </p:cNvSpPr>
          <p:nvPr>
            <p:ph type="title"/>
          </p:nvPr>
        </p:nvSpPr>
        <p:spPr>
          <a:ln/>
        </p:spPr>
        <p:txBody>
          <a:bodyPr>
            <a:normAutofit fontScale="90000"/>
          </a:bodyPr>
          <a:lstStyle/>
          <a:p>
            <a:pPr eaLnBrk="1" hangingPunct="1"/>
            <a:r>
              <a:rPr lang="en-US"/>
              <a:t>Savings, Investment and the Loanable Funds market</a:t>
            </a:r>
          </a:p>
        </p:txBody>
      </p:sp>
      <p:sp>
        <p:nvSpPr>
          <p:cNvPr id="9220" name="Text Box 5"/>
          <p:cNvSpPr txBox="1">
            <a:spLocks noChangeArrowheads="1"/>
          </p:cNvSpPr>
          <p:nvPr/>
        </p:nvSpPr>
        <p:spPr bwMode="auto">
          <a:xfrm>
            <a:off x="1050925" y="2170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9221" name="Text Box 6"/>
          <p:cNvSpPr txBox="1">
            <a:spLocks noChangeArrowheads="1"/>
          </p:cNvSpPr>
          <p:nvPr/>
        </p:nvSpPr>
        <p:spPr bwMode="auto">
          <a:xfrm>
            <a:off x="1371600" y="1676400"/>
            <a:ext cx="6477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002060"/>
                </a:solidFill>
                <a:latin typeface="Palatino Linotype" pitchFamily="18" charset="0"/>
              </a:rPr>
              <a:t>Savings and investment are linked through the loanable funds market.</a:t>
            </a:r>
          </a:p>
          <a:p>
            <a:pPr eaLnBrk="1" hangingPunct="1"/>
            <a:r>
              <a:rPr lang="en-US" sz="2800">
                <a:solidFill>
                  <a:srgbClr val="993300"/>
                </a:solidFill>
                <a:latin typeface="Palatino Linotype" pitchFamily="18" charset="0"/>
              </a:rPr>
              <a:t>  </a:t>
            </a:r>
          </a:p>
        </p:txBody>
      </p:sp>
      <p:sp>
        <p:nvSpPr>
          <p:cNvPr id="6150" name="Rectangle 7"/>
          <p:cNvSpPr>
            <a:spLocks noChangeArrowheads="1"/>
          </p:cNvSpPr>
          <p:nvPr/>
        </p:nvSpPr>
        <p:spPr bwMode="auto">
          <a:xfrm>
            <a:off x="3200400" y="2590800"/>
            <a:ext cx="2286000" cy="928688"/>
          </a:xfrm>
          <a:prstGeom prst="rect">
            <a:avLst/>
          </a:prstGeom>
          <a:noFill/>
          <a:ln w="12700">
            <a:solidFill>
              <a:schemeClr val="accent3"/>
            </a:solidFill>
            <a:miter lim="800000"/>
            <a:headEnd/>
            <a:tailEnd/>
          </a:ln>
        </p:spPr>
        <p:txBody>
          <a:bodyPr>
            <a:spAutoFit/>
          </a:bodyPr>
          <a:lstStyle/>
          <a:p>
            <a:pPr>
              <a:defRPr/>
            </a:pPr>
            <a:r>
              <a:rPr lang="en-US" dirty="0">
                <a:solidFill>
                  <a:srgbClr val="002060"/>
                </a:solidFill>
                <a:latin typeface="Palatino Linotype" pitchFamily="18" charset="0"/>
              </a:rPr>
              <a:t>Click the graph below for a tutorial on this subject</a:t>
            </a:r>
            <a:r>
              <a:rPr lang="en-US" dirty="0">
                <a:solidFill>
                  <a:srgbClr val="993300"/>
                </a:solidFill>
                <a:latin typeface="Palatino Linotype" pitchFamily="18" charset="0"/>
              </a:rPr>
              <a:t>.</a:t>
            </a:r>
          </a:p>
        </p:txBody>
      </p:sp>
      <p:sp>
        <p:nvSpPr>
          <p:cNvPr id="9" name="Rounded Rectangle 8">
            <a:hlinkClick r:id="rId5"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11"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p:cNvPicPr>
            <a:picLocks noGrp="1" noChangeAspect="1" noChangeArrowheads="1"/>
          </p:cNvPicPr>
          <p:nvPr>
            <p:ph idx="1"/>
          </p:nvPr>
        </p:nvPicPr>
        <p:blipFill>
          <a:blip r:embed="rId3" cstate="print"/>
          <a:stretch>
            <a:fillRect/>
          </a:stretch>
        </p:blipFill>
        <p:spPr>
          <a:xfrm>
            <a:off x="2206437" y="1293813"/>
            <a:ext cx="4731126" cy="4421187"/>
          </a:xfrm>
          <a:noFill/>
          <a:ln w="3175">
            <a:solidFill>
              <a:schemeClr val="accent3"/>
            </a:solidFill>
          </a:ln>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a:ln/>
        </p:spPr>
        <p:txBody>
          <a:bodyPr>
            <a:normAutofit fontScale="90000"/>
          </a:bodyPr>
          <a:lstStyle/>
          <a:p>
            <a:pPr eaLnBrk="1" hangingPunct="1"/>
            <a:r>
              <a:rPr lang="en-US"/>
              <a:t>The Classical View of the Credit</a:t>
            </a:r>
            <a:br>
              <a:rPr lang="en-US"/>
            </a:br>
            <a:r>
              <a:rPr lang="en-US"/>
              <a:t>Market</a:t>
            </a:r>
          </a:p>
        </p:txBody>
      </p:sp>
      <p:sp>
        <p:nvSpPr>
          <p:cNvPr id="33797" name="Rectangle 5"/>
          <p:cNvSpPr>
            <a:spLocks noChangeArrowheads="1"/>
          </p:cNvSpPr>
          <p:nvPr/>
        </p:nvSpPr>
        <p:spPr bwMode="auto">
          <a:xfrm>
            <a:off x="381000" y="1676400"/>
            <a:ext cx="45720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000">
                <a:solidFill>
                  <a:srgbClr val="002060"/>
                </a:solidFill>
                <a:latin typeface="Palatino Linotype" pitchFamily="18" charset="0"/>
              </a:rPr>
              <a:t>In classical theory, the interest rate is flexible and adjusts so that saving equals investment.</a:t>
            </a:r>
          </a:p>
          <a:p>
            <a:pPr>
              <a:buFont typeface="Wingdings" pitchFamily="2" charset="2"/>
              <a:buChar char="Ø"/>
            </a:pPr>
            <a:r>
              <a:rPr lang="en-US" sz="2000">
                <a:solidFill>
                  <a:srgbClr val="002060"/>
                </a:solidFill>
                <a:latin typeface="Palatino Linotype" pitchFamily="18" charset="0"/>
              </a:rPr>
              <a:t>If saving increases and the saving curve shifts rightward the increase in saving eventually puts pressure on the interest rate and moves it downward. </a:t>
            </a:r>
          </a:p>
          <a:p>
            <a:pPr>
              <a:buFont typeface="Wingdings" pitchFamily="2" charset="2"/>
              <a:buChar char="Ø"/>
            </a:pPr>
            <a:r>
              <a:rPr lang="en-US" sz="2000">
                <a:solidFill>
                  <a:srgbClr val="002060"/>
                </a:solidFill>
                <a:latin typeface="Palatino Linotype" pitchFamily="18" charset="0"/>
              </a:rPr>
              <a:t>A new equilibrium is established where once again the  amount households save equals the amount firms invest.</a:t>
            </a:r>
          </a:p>
        </p:txBody>
      </p:sp>
      <p:sp>
        <p:nvSpPr>
          <p:cNvPr id="7" name="Rounded Rectangle 6">
            <a:hlinkClick r:id="rId4" action="ppaction://hlinksldjump"/>
          </p:cNvPr>
          <p:cNvSpPr/>
          <p:nvPr/>
        </p:nvSpPr>
        <p:spPr bwMode="auto">
          <a:xfrm>
            <a:off x="76962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fade">
                                      <p:cBhvr>
                                        <p:cTn id="7" dur="2000"/>
                                        <p:tgtEl>
                                          <p:spTgt spid="337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7">
                                            <p:txEl>
                                              <p:pRg st="1" end="1"/>
                                            </p:txEl>
                                          </p:spTgt>
                                        </p:tgtEl>
                                        <p:attrNameLst>
                                          <p:attrName>style.visibility</p:attrName>
                                        </p:attrNameLst>
                                      </p:cBhvr>
                                      <p:to>
                                        <p:strVal val="visible"/>
                                      </p:to>
                                    </p:set>
                                    <p:animEffect transition="in" filter="fade">
                                      <p:cBhvr>
                                        <p:cTn id="12" dur="2000"/>
                                        <p:tgtEl>
                                          <p:spTgt spid="3379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797">
                                            <p:txEl>
                                              <p:pRg st="2" end="2"/>
                                            </p:txEl>
                                          </p:spTgt>
                                        </p:tgtEl>
                                        <p:attrNameLst>
                                          <p:attrName>style.visibility</p:attrName>
                                        </p:attrNameLst>
                                      </p:cBhvr>
                                      <p:to>
                                        <p:strVal val="visible"/>
                                      </p:to>
                                    </p:set>
                                    <p:animEffect transition="in" filter="fade">
                                      <p:cBhvr>
                                        <p:cTn id="17" dur="2000"/>
                                        <p:tgtEl>
                                          <p:spTgt spid="337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No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1947</TotalTime>
  <Words>3944</Words>
  <Application>Microsoft Office PowerPoint</Application>
  <PresentationFormat>On-screen Show (4:3)</PresentationFormat>
  <Paragraphs>271</Paragraphs>
  <Slides>43</Slides>
  <Notes>43</Notes>
  <HiddenSlides>11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Arial Unicode MS</vt:lpstr>
      <vt:lpstr>Palatino Linotype</vt:lpstr>
      <vt:lpstr>Wingdings</vt:lpstr>
      <vt:lpstr>NoVideo</vt:lpstr>
      <vt:lpstr>PowerPoint Presentation</vt:lpstr>
      <vt:lpstr>PowerPoint Presentation</vt:lpstr>
      <vt:lpstr>Classical Economics</vt:lpstr>
      <vt:lpstr>Say’s Law</vt:lpstr>
      <vt:lpstr>Say’s Law in a barter Economy</vt:lpstr>
      <vt:lpstr>Say’s Law in a Money Economy</vt:lpstr>
      <vt:lpstr>Say’s Law in a Money Economy</vt:lpstr>
      <vt:lpstr>Savings, Investment and the Loanable Funds market</vt:lpstr>
      <vt:lpstr>The Classical View of the Credit Market</vt:lpstr>
      <vt:lpstr>Say’s Law in a Money Economy</vt:lpstr>
      <vt:lpstr>Self-Test</vt:lpstr>
      <vt:lpstr>Self-Test</vt:lpstr>
      <vt:lpstr>Self-Test</vt:lpstr>
      <vt:lpstr>Three States of the Economy</vt:lpstr>
      <vt:lpstr>Recessionary (Contractionary) Gap</vt:lpstr>
      <vt:lpstr>Recessionary (Contractionary) Gap</vt:lpstr>
      <vt:lpstr>Inflationary (Expansionary) Gap</vt:lpstr>
      <vt:lpstr>Inflationary (Expansionary) Gap</vt:lpstr>
      <vt:lpstr>Economy and Labor Market</vt:lpstr>
      <vt:lpstr>Physical and Institutional PPF’s</vt:lpstr>
      <vt:lpstr>Physical and Institutional PPF’s</vt:lpstr>
      <vt:lpstr>Three states of the Economy</vt:lpstr>
      <vt:lpstr>Long-run Equilibrium</vt:lpstr>
      <vt:lpstr>Long-run Equilibrium</vt:lpstr>
      <vt:lpstr>Self-Test</vt:lpstr>
      <vt:lpstr>Self-Test</vt:lpstr>
      <vt:lpstr>Self-Test</vt:lpstr>
      <vt:lpstr>Self Regulating Economy Closing the Recessionary (Contractionary) Gap</vt:lpstr>
      <vt:lpstr>Self Regulating Economy Closing the Recessionary (Contractionary) Gap</vt:lpstr>
      <vt:lpstr>Self Regulating Economy Closing the Recessionary (Contractionary) Gap</vt:lpstr>
      <vt:lpstr>Self Regulating Economy Closing the Inflationary (Expansionary) Gap</vt:lpstr>
      <vt:lpstr>Self Regulating Economy Closing the Inflationary (Expansionary) Gap</vt:lpstr>
      <vt:lpstr>Self Regulating Economy Closing the Inflationary (Expansionary) Gap</vt:lpstr>
      <vt:lpstr>Self-Regulating Economy A Summary</vt:lpstr>
      <vt:lpstr>Policy Implication   Laissez-faire</vt:lpstr>
      <vt:lpstr>Self Regulating Economy From Short-run to Long-run</vt:lpstr>
      <vt:lpstr>Recap of Classical Macroeconomics</vt:lpstr>
      <vt:lpstr>Business Cycle Macroeconomics</vt:lpstr>
      <vt:lpstr>Economic-Growth Macroeconomics</vt:lpstr>
      <vt:lpstr>Self-Test</vt:lpstr>
      <vt:lpstr>Self-Test</vt:lpstr>
      <vt:lpstr>Self-Test</vt:lpstr>
      <vt:lpstr>Wall Street Journal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Jamie Campbell</dc:creator>
  <cp:lastModifiedBy>Minh</cp:lastModifiedBy>
  <cp:revision>65</cp:revision>
  <dcterms:created xsi:type="dcterms:W3CDTF">2007-02-08T06:13:51Z</dcterms:created>
  <dcterms:modified xsi:type="dcterms:W3CDTF">2017-09-13T15:11:43Z</dcterms:modified>
</cp:coreProperties>
</file>